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0" r:id="rId17"/>
    <p:sldId id="271" r:id="rId18"/>
    <p:sldId id="273" r:id="rId19"/>
    <p:sldId id="278" r:id="rId20"/>
    <p:sldId id="274" r:id="rId21"/>
    <p:sldId id="276" r:id="rId22"/>
    <p:sldId id="279" r:id="rId23"/>
    <p:sldId id="281" r:id="rId24"/>
    <p:sldId id="282" r:id="rId25"/>
    <p:sldId id="283" r:id="rId26"/>
    <p:sldId id="284"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81A336E-371B-46E7-B4D6-07C2CEC510A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A336E-371B-46E7-B4D6-07C2CEC510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A336E-371B-46E7-B4D6-07C2CEC510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A336E-371B-46E7-B4D6-07C2CEC510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1A336E-371B-46E7-B4D6-07C2CEC510A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1A336E-371B-46E7-B4D6-07C2CEC510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1A336E-371B-46E7-B4D6-07C2CEC510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1A336E-371B-46E7-B4D6-07C2CEC510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1A336E-371B-46E7-B4D6-07C2CEC510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1A336E-371B-46E7-B4D6-07C2CEC510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7B220E-6FD1-4A98-8D2F-69C746127BE5}" type="datetimeFigureOut">
              <a:rPr lang="en-US" smtClean="0"/>
              <a:pPr/>
              <a:t>25/09/2024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81A336E-371B-46E7-B4D6-07C2CEC510A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7B220E-6FD1-4A98-8D2F-69C746127BE5}" type="datetimeFigureOut">
              <a:rPr lang="en-US" smtClean="0"/>
              <a:pPr/>
              <a:t>25/09/2024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81A336E-371B-46E7-B4D6-07C2CEC510A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3276600"/>
          </a:xfrm>
        </p:spPr>
        <p:txBody>
          <a:bodyPr>
            <a:noAutofit/>
          </a:bodyPr>
          <a:lstStyle/>
          <a:p>
            <a:pPr algn="ctr"/>
            <a:r>
              <a:rPr lang="en-US" sz="7200" dirty="0" smtClean="0">
                <a:latin typeface="Algerian" pitchFamily="82" charset="0"/>
              </a:rPr>
              <a:t/>
            </a:r>
            <a:br>
              <a:rPr lang="en-US" sz="7200" dirty="0" smtClean="0">
                <a:latin typeface="Algerian" pitchFamily="82" charset="0"/>
              </a:rPr>
            </a:br>
            <a:r>
              <a:rPr lang="en-US" sz="7200" dirty="0">
                <a:latin typeface="Algerian" pitchFamily="82" charset="0"/>
              </a:rPr>
              <a:t/>
            </a:r>
            <a:br>
              <a:rPr lang="en-US" sz="7200" dirty="0">
                <a:latin typeface="Algerian" pitchFamily="82" charset="0"/>
              </a:rPr>
            </a:br>
            <a:r>
              <a:rPr lang="en-US" sz="7200" dirty="0" smtClean="0">
                <a:latin typeface="Algerian" pitchFamily="82" charset="0"/>
              </a:rPr>
              <a:t/>
            </a:r>
            <a:br>
              <a:rPr lang="en-US" sz="7200" dirty="0" smtClean="0">
                <a:latin typeface="Algerian" pitchFamily="82" charset="0"/>
              </a:rPr>
            </a:br>
            <a:r>
              <a:rPr lang="en-US" sz="7200" dirty="0">
                <a:latin typeface="Algerian" pitchFamily="82" charset="0"/>
              </a:rPr>
              <a:t/>
            </a:r>
            <a:br>
              <a:rPr lang="en-US" sz="7200" dirty="0">
                <a:latin typeface="Algerian" pitchFamily="82" charset="0"/>
              </a:rPr>
            </a:br>
            <a:r>
              <a:rPr lang="en-US" sz="7200" dirty="0" smtClean="0">
                <a:latin typeface="Algerian" pitchFamily="82" charset="0"/>
              </a:rPr>
              <a:t/>
            </a:r>
            <a:br>
              <a:rPr lang="en-US" sz="7200" dirty="0" smtClean="0">
                <a:latin typeface="Algerian" pitchFamily="82" charset="0"/>
              </a:rPr>
            </a:br>
            <a:r>
              <a:rPr lang="en-US" sz="7200" dirty="0" smtClean="0">
                <a:latin typeface="Algerian" pitchFamily="82" charset="0"/>
              </a:rPr>
              <a:t>An </a:t>
            </a:r>
            <a:r>
              <a:rPr lang="en-US" sz="7200" dirty="0" smtClean="0">
                <a:latin typeface="Algerian" pitchFamily="82" charset="0"/>
              </a:rPr>
              <a:t>overview of JavaScript Operators</a:t>
            </a:r>
            <a:endParaRPr lang="en-US" sz="7200" dirty="0">
              <a:latin typeface="Algerian" pitchFamily="82" charset="0"/>
            </a:endParaRPr>
          </a:p>
        </p:txBody>
      </p:sp>
      <p:sp>
        <p:nvSpPr>
          <p:cNvPr id="3" name="Subtitle 2"/>
          <p:cNvSpPr>
            <a:spLocks noGrp="1"/>
          </p:cNvSpPr>
          <p:nvPr>
            <p:ph type="subTitle" idx="1"/>
          </p:nvPr>
        </p:nvSpPr>
        <p:spPr>
          <a:xfrm>
            <a:off x="533400" y="1905000"/>
            <a:ext cx="8229600" cy="1828800"/>
          </a:xfrm>
        </p:spPr>
        <p:txBody>
          <a:bodyPr>
            <a:normAutofit/>
          </a:bodyPr>
          <a:lstStyle/>
          <a:p>
            <a:endParaRPr lang="en-US" dirty="0"/>
          </a:p>
          <a:p>
            <a:endParaRPr lang="en-US" dirty="0" smtClean="0"/>
          </a:p>
        </p:txBody>
      </p:sp>
      <p:sp>
        <p:nvSpPr>
          <p:cNvPr id="4" name="TextBox 3"/>
          <p:cNvSpPr txBox="1"/>
          <p:nvPr/>
        </p:nvSpPr>
        <p:spPr>
          <a:xfrm>
            <a:off x="228600" y="3733800"/>
            <a:ext cx="8610600" cy="2831544"/>
          </a:xfrm>
          <a:prstGeom prst="rect">
            <a:avLst/>
          </a:prstGeom>
          <a:noFill/>
        </p:spPr>
        <p:txBody>
          <a:bodyPr wrap="square" rtlCol="0">
            <a:spAutoFit/>
          </a:bodyPr>
          <a:lstStyle/>
          <a:p>
            <a:r>
              <a:rPr lang="en-US" sz="3600" dirty="0" smtClean="0"/>
              <a:t> </a:t>
            </a:r>
            <a:r>
              <a:rPr lang="en-US" sz="5400" dirty="0">
                <a:latin typeface="Algerian" pitchFamily="82" charset="0"/>
              </a:rPr>
              <a:t>P</a:t>
            </a:r>
            <a:r>
              <a:rPr lang="en-US" sz="5400" dirty="0" smtClean="0">
                <a:latin typeface="Algerian" pitchFamily="82" charset="0"/>
              </a:rPr>
              <a:t>resented by:</a:t>
            </a:r>
          </a:p>
          <a:p>
            <a:pPr>
              <a:buFont typeface="Wingdings" pitchFamily="2" charset="2"/>
              <a:buChar char="v"/>
            </a:pPr>
            <a:r>
              <a:rPr lang="en-US" sz="4400" dirty="0" smtClean="0"/>
              <a:t>Jasjeet Kaur  (1520)</a:t>
            </a:r>
          </a:p>
          <a:p>
            <a:pPr>
              <a:buFont typeface="Wingdings" pitchFamily="2" charset="2"/>
              <a:buChar char="v"/>
            </a:pPr>
            <a:r>
              <a:rPr lang="en-US" sz="4400" dirty="0" smtClean="0"/>
              <a:t>Aaina  (1556)</a:t>
            </a:r>
          </a:p>
          <a:p>
            <a:r>
              <a:rPr lang="en-US" sz="3600" dirty="0" smtClean="0"/>
              <a:t> Class: BCA </a:t>
            </a:r>
            <a:r>
              <a:rPr lang="en-US" sz="3600" dirty="0" err="1" smtClean="0"/>
              <a:t>Sem</a:t>
            </a:r>
            <a:r>
              <a:rPr lang="en-US" sz="3600" dirty="0" smtClean="0"/>
              <a:t> V</a:t>
            </a:r>
          </a:p>
        </p:txBody>
      </p:sp>
      <p:sp>
        <p:nvSpPr>
          <p:cNvPr id="13314" name="AutoShape 2" descr="JavaScript Logo"/>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6" name="AutoShape 4" descr="JavaScript Logo"/>
          <p:cNvSpPr>
            <a:spLocks noChangeAspect="1" noChangeArrowheads="1"/>
          </p:cNvSpPr>
          <p:nvPr/>
        </p:nvSpPr>
        <p:spPr bwMode="auto">
          <a:xfrm>
            <a:off x="155575" y="-136525"/>
            <a:ext cx="296863" cy="296863"/>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iterate type="lt">
                                    <p:tmPct val="5000"/>
                                  </p:iterate>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85800"/>
            <a:ext cx="8382000" cy="984885"/>
          </a:xfrm>
          <a:prstGeom prst="rect">
            <a:avLst/>
          </a:prstGeom>
          <a:noFill/>
        </p:spPr>
        <p:txBody>
          <a:bodyPr wrap="square" rtlCol="0">
            <a:spAutoFit/>
          </a:bodyPr>
          <a:lstStyle/>
          <a:p>
            <a:r>
              <a:rPr lang="en-US" sz="2000" dirty="0" smtClean="0">
                <a:latin typeface="Algerian" pitchFamily="82" charset="0"/>
              </a:rPr>
              <a:t>3. Logical NOT (!)</a:t>
            </a:r>
          </a:p>
          <a:p>
            <a:r>
              <a:rPr lang="en-US" dirty="0" smtClean="0"/>
              <a:t>         </a:t>
            </a:r>
            <a:r>
              <a:rPr lang="en-US" sz="2000" dirty="0" smtClean="0"/>
              <a:t>The NOT operator returns the opposite Boolean value of the operand.</a:t>
            </a:r>
          </a:p>
          <a:p>
            <a:endParaRPr lang="en-US" dirty="0"/>
          </a:p>
        </p:txBody>
      </p:sp>
      <p:graphicFrame>
        <p:nvGraphicFramePr>
          <p:cNvPr id="3" name="Table 2"/>
          <p:cNvGraphicFramePr>
            <a:graphicFrameLocks noGrp="1"/>
          </p:cNvGraphicFramePr>
          <p:nvPr/>
        </p:nvGraphicFramePr>
        <p:xfrm>
          <a:off x="2209800" y="1447800"/>
          <a:ext cx="4064000" cy="1112520"/>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xmlns="" val="20000"/>
                    </a:ext>
                  </a:extLst>
                </a:gridCol>
                <a:gridCol w="2032000">
                  <a:extLst>
                    <a:ext uri="{9D8B030D-6E8A-4147-A177-3AD203B41FA5}">
                      <a16:colId xmlns:a16="http://schemas.microsoft.com/office/drawing/2014/main" xmlns="" val="20001"/>
                    </a:ext>
                  </a:extLst>
                </a:gridCol>
              </a:tblGrid>
              <a:tr h="370840">
                <a:tc>
                  <a:txBody>
                    <a:bodyPr/>
                    <a:lstStyle/>
                    <a:p>
                      <a:r>
                        <a:rPr lang="en-US" dirty="0" smtClean="0"/>
                        <a:t>Operand</a:t>
                      </a:r>
                      <a:r>
                        <a:rPr lang="en-US" baseline="0" dirty="0" smtClean="0"/>
                        <a:t> </a:t>
                      </a:r>
                      <a:endParaRPr lang="en-US" dirty="0"/>
                    </a:p>
                  </a:txBody>
                  <a:tcPr/>
                </a:tc>
                <a:tc>
                  <a:txBody>
                    <a:bodyPr/>
                    <a:lstStyle/>
                    <a:p>
                      <a:r>
                        <a:rPr lang="en-US" dirty="0" smtClean="0"/>
                        <a:t>!Operand </a:t>
                      </a:r>
                      <a:endParaRPr lang="en-US" dirty="0"/>
                    </a:p>
                  </a:txBody>
                  <a:tcPr/>
                </a:tc>
                <a:extLst>
                  <a:ext uri="{0D108BD9-81ED-4DB2-BD59-A6C34878D82A}">
                    <a16:rowId xmlns:a16="http://schemas.microsoft.com/office/drawing/2014/main" xmlns="" val="10000"/>
                  </a:ext>
                </a:extLst>
              </a:tr>
              <a:tr h="370840">
                <a:tc>
                  <a:txBody>
                    <a:bodyPr/>
                    <a:lstStyle/>
                    <a:p>
                      <a:r>
                        <a:rPr lang="en-US" dirty="0" smtClean="0"/>
                        <a:t>true</a:t>
                      </a:r>
                      <a:endParaRPr lang="en-US" dirty="0"/>
                    </a:p>
                  </a:txBody>
                  <a:tcPr/>
                </a:tc>
                <a:tc>
                  <a:txBody>
                    <a:bodyPr/>
                    <a:lstStyle/>
                    <a:p>
                      <a:r>
                        <a:rPr lang="en-US" dirty="0" smtClean="0"/>
                        <a:t>false</a:t>
                      </a:r>
                      <a:endParaRPr lang="en-US" dirty="0"/>
                    </a:p>
                  </a:txBody>
                  <a:tcPr/>
                </a:tc>
                <a:extLst>
                  <a:ext uri="{0D108BD9-81ED-4DB2-BD59-A6C34878D82A}">
                    <a16:rowId xmlns:a16="http://schemas.microsoft.com/office/drawing/2014/main" xmlns="" val="10001"/>
                  </a:ext>
                </a:extLst>
              </a:tr>
              <a:tr h="370840">
                <a:tc>
                  <a:txBody>
                    <a:bodyPr/>
                    <a:lstStyle/>
                    <a:p>
                      <a:r>
                        <a:rPr lang="en-US" dirty="0" smtClean="0"/>
                        <a:t>false</a:t>
                      </a:r>
                      <a:endParaRPr lang="en-US" dirty="0"/>
                    </a:p>
                  </a:txBody>
                  <a:tcPr/>
                </a:tc>
                <a:tc>
                  <a:txBody>
                    <a:bodyPr/>
                    <a:lstStyle/>
                    <a:p>
                      <a:r>
                        <a:rPr lang="en-US" dirty="0" smtClean="0"/>
                        <a:t>true</a:t>
                      </a:r>
                      <a:endParaRPr lang="en-US" dirty="0"/>
                    </a:p>
                  </a:txBody>
                  <a:tcPr/>
                </a:tc>
                <a:extLst>
                  <a:ext uri="{0D108BD9-81ED-4DB2-BD59-A6C34878D82A}">
                    <a16:rowId xmlns:a16="http://schemas.microsoft.com/office/drawing/2014/main" xmlns="" val="10002"/>
                  </a:ext>
                </a:extLst>
              </a:tr>
            </a:tbl>
          </a:graphicData>
        </a:graphic>
      </p:graphicFrame>
      <p:sp>
        <p:nvSpPr>
          <p:cNvPr id="4" name="TextBox 3"/>
          <p:cNvSpPr txBox="1"/>
          <p:nvPr/>
        </p:nvSpPr>
        <p:spPr>
          <a:xfrm>
            <a:off x="609600" y="3200400"/>
            <a:ext cx="7848600" cy="3016210"/>
          </a:xfrm>
          <a:prstGeom prst="rect">
            <a:avLst/>
          </a:prstGeom>
          <a:noFill/>
        </p:spPr>
        <p:txBody>
          <a:bodyPr wrap="square" rtlCol="0">
            <a:spAutoFit/>
          </a:bodyPr>
          <a:lstStyle/>
          <a:p>
            <a:pPr algn="ctr">
              <a:buFont typeface="Wingdings" pitchFamily="2" charset="2"/>
              <a:buChar char="v"/>
            </a:pPr>
            <a:r>
              <a:rPr lang="en-US" sz="3600" dirty="0" smtClean="0">
                <a:latin typeface="Algerian" pitchFamily="82" charset="0"/>
              </a:rPr>
              <a:t>summary of logical Operators:</a:t>
            </a:r>
          </a:p>
          <a:p>
            <a:pPr>
              <a:buFont typeface="Wingdings" pitchFamily="2" charset="2"/>
              <a:buChar char="v"/>
            </a:pPr>
            <a:r>
              <a:rPr lang="en-US" dirty="0" smtClean="0">
                <a:latin typeface="Algerian" pitchFamily="82" charset="0"/>
              </a:rPr>
              <a:t>Logical AND (&amp;&amp;): </a:t>
            </a:r>
            <a:r>
              <a:rPr lang="en-US" sz="2000" dirty="0" smtClean="0">
                <a:latin typeface="Cambria Math" pitchFamily="18" charset="0"/>
                <a:ea typeface="Cambria Math" pitchFamily="18" charset="0"/>
              </a:rPr>
              <a:t>Both conditions must be true for the result to be true.</a:t>
            </a:r>
          </a:p>
          <a:p>
            <a:pPr>
              <a:buFont typeface="Wingdings" pitchFamily="2" charset="2"/>
              <a:buChar char="v"/>
            </a:pPr>
            <a:r>
              <a:rPr lang="en-US" dirty="0" smtClean="0">
                <a:latin typeface="Algerian" pitchFamily="82" charset="0"/>
              </a:rPr>
              <a:t>Logical OR (||): </a:t>
            </a:r>
            <a:r>
              <a:rPr lang="en-US" sz="2000" dirty="0" smtClean="0">
                <a:latin typeface="Cambria Math" pitchFamily="18" charset="0"/>
                <a:ea typeface="Cambria Math" pitchFamily="18" charset="0"/>
              </a:rPr>
              <a:t>At least one condition must be true for the result to be true.</a:t>
            </a:r>
          </a:p>
          <a:p>
            <a:pPr>
              <a:buFont typeface="Wingdings" pitchFamily="2" charset="2"/>
              <a:buChar char="v"/>
            </a:pPr>
            <a:r>
              <a:rPr lang="en-US" dirty="0" smtClean="0">
                <a:latin typeface="Algerian" pitchFamily="82" charset="0"/>
              </a:rPr>
              <a:t>Logical NOT (!):</a:t>
            </a:r>
            <a:r>
              <a:rPr lang="en-US" dirty="0" smtClean="0"/>
              <a:t> </a:t>
            </a:r>
            <a:r>
              <a:rPr lang="en-US" sz="2000" dirty="0" smtClean="0">
                <a:latin typeface="Cambria Math" pitchFamily="18" charset="0"/>
                <a:ea typeface="Cambria Math" pitchFamily="18" charset="0"/>
              </a:rPr>
              <a:t>Inverts the Boolean value.</a:t>
            </a:r>
          </a:p>
          <a:p>
            <a:endParaRPr lang="en-US" dirty="0"/>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anim calcmode="lin" valueType="num">
                                      <p:cBhvr>
                                        <p:cTn id="16" dur="500" fill="hold"/>
                                        <p:tgtEl>
                                          <p:spTgt spid="3"/>
                                        </p:tgtEl>
                                        <p:attrNameLst>
                                          <p:attrName>ppt_x</p:attrName>
                                        </p:attrNameLst>
                                      </p:cBhvr>
                                      <p:tavLst>
                                        <p:tav tm="0">
                                          <p:val>
                                            <p:strVal val="#ppt_x"/>
                                          </p:val>
                                        </p:tav>
                                        <p:tav tm="100000">
                                          <p:val>
                                            <p:strVal val="#ppt_x"/>
                                          </p:val>
                                        </p:tav>
                                      </p:tavLst>
                                    </p:anim>
                                    <p:anim calcmode="lin" valueType="num">
                                      <p:cBhvr>
                                        <p:cTn id="17"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heckerboard(across)">
                                      <p:cBhvr>
                                        <p:cTn id="2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Assignment Operators</a:t>
            </a:r>
            <a:endParaRPr lang="en-US" b="1" dirty="0">
              <a:latin typeface="Algerian" pitchFamily="82"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sz="2800" dirty="0" smtClean="0">
                <a:latin typeface="Cambria Math" pitchFamily="18" charset="0"/>
                <a:ea typeface="Cambria Math" pitchFamily="18" charset="0"/>
              </a:rPr>
              <a:t>      Assignment operators are used to assign values to variables. They can also perform arithmetic operations and assign the result to the variable.</a:t>
            </a:r>
          </a:p>
          <a:p>
            <a:r>
              <a:rPr lang="en-US" sz="2800" b="1" dirty="0" smtClean="0">
                <a:latin typeface="Cambria Math" pitchFamily="18" charset="0"/>
                <a:ea typeface="Cambria Math" pitchFamily="18" charset="0"/>
              </a:rPr>
              <a:t>Simple Assignment (=):</a:t>
            </a:r>
            <a:r>
              <a:rPr lang="en-US" sz="2800" dirty="0" smtClean="0">
                <a:latin typeface="Cambria Math" pitchFamily="18" charset="0"/>
                <a:ea typeface="Cambria Math" pitchFamily="18" charset="0"/>
              </a:rPr>
              <a:t> Assigns a value to a variable. </a:t>
            </a:r>
          </a:p>
          <a:p>
            <a:r>
              <a:rPr lang="en-US" sz="2800" b="1" dirty="0" smtClean="0">
                <a:latin typeface="Cambria Math" pitchFamily="18" charset="0"/>
                <a:ea typeface="Cambria Math" pitchFamily="18" charset="0"/>
              </a:rPr>
              <a:t>Add and Assign (+=):</a:t>
            </a:r>
            <a:r>
              <a:rPr lang="en-US" sz="2800" dirty="0" smtClean="0">
                <a:latin typeface="Cambria Math" pitchFamily="18" charset="0"/>
                <a:ea typeface="Cambria Math" pitchFamily="18" charset="0"/>
              </a:rPr>
              <a:t> Adds the right operand to the left operand and assigns the result to the left operand. </a:t>
            </a:r>
          </a:p>
          <a:p>
            <a:r>
              <a:rPr lang="en-US" sz="2800" b="1" dirty="0" smtClean="0">
                <a:latin typeface="Cambria Math" pitchFamily="18" charset="0"/>
                <a:ea typeface="Cambria Math" pitchFamily="18" charset="0"/>
              </a:rPr>
              <a:t>Subtract and Assign (-=):</a:t>
            </a:r>
            <a:r>
              <a:rPr lang="en-US" sz="2800" dirty="0" smtClean="0">
                <a:latin typeface="Cambria Math" pitchFamily="18" charset="0"/>
                <a:ea typeface="Cambria Math" pitchFamily="18" charset="0"/>
              </a:rPr>
              <a:t> Subtracts the right operand from the left operand and assigns the result to the left operand. </a:t>
            </a:r>
          </a:p>
          <a:p>
            <a:r>
              <a:rPr lang="en-US" sz="2800" b="1" dirty="0" smtClean="0">
                <a:latin typeface="Cambria Math" pitchFamily="18" charset="0"/>
                <a:ea typeface="Cambria Math" pitchFamily="18" charset="0"/>
              </a:rPr>
              <a:t>Multiply and Assign (*=):</a:t>
            </a:r>
            <a:r>
              <a:rPr lang="en-US" sz="2800" dirty="0" smtClean="0">
                <a:latin typeface="Cambria Math" pitchFamily="18" charset="0"/>
                <a:ea typeface="Cambria Math" pitchFamily="18" charset="0"/>
              </a:rPr>
              <a:t> Multiplies the left operand by the right operand and assigns the result to the left operand. </a:t>
            </a:r>
          </a:p>
          <a:p>
            <a:r>
              <a:rPr lang="en-US" sz="2800" b="1" dirty="0" smtClean="0">
                <a:latin typeface="Cambria Math" pitchFamily="18" charset="0"/>
                <a:ea typeface="Cambria Math" pitchFamily="18" charset="0"/>
              </a:rPr>
              <a:t>Divide and Assign (/=):</a:t>
            </a:r>
            <a:r>
              <a:rPr lang="en-US" sz="2800" dirty="0" smtClean="0">
                <a:latin typeface="Cambria Math" pitchFamily="18" charset="0"/>
                <a:ea typeface="Cambria Math" pitchFamily="18" charset="0"/>
              </a:rPr>
              <a:t> Divides the left operand by the right operand and assigns the result to the left operand. </a:t>
            </a:r>
          </a:p>
          <a:p>
            <a:r>
              <a:rPr lang="en-US" sz="2800" b="1" dirty="0" smtClean="0">
                <a:latin typeface="Cambria Math" pitchFamily="18" charset="0"/>
                <a:ea typeface="Cambria Math" pitchFamily="18" charset="0"/>
              </a:rPr>
              <a:t>Modulus and Assign (%=):</a:t>
            </a:r>
            <a:r>
              <a:rPr lang="en-US" sz="2800" dirty="0" smtClean="0">
                <a:latin typeface="Cambria Math" pitchFamily="18" charset="0"/>
                <a:ea typeface="Cambria Math" pitchFamily="18" charset="0"/>
              </a:rPr>
              <a:t> Applies the modulus operator and assigns the result to the left operand. </a:t>
            </a:r>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lgerian" pitchFamily="82" charset="0"/>
              </a:rPr>
              <a:t>Examples of Assignment Operators:</a:t>
            </a:r>
            <a:endParaRPr lang="en-US" b="1" dirty="0">
              <a:latin typeface="Algerian" pitchFamily="82" charset="0"/>
            </a:endParaRPr>
          </a:p>
        </p:txBody>
      </p:sp>
      <p:sp>
        <p:nvSpPr>
          <p:cNvPr id="3" name="Content Placeholder 2"/>
          <p:cNvSpPr>
            <a:spLocks noGrp="1"/>
          </p:cNvSpPr>
          <p:nvPr>
            <p:ph idx="1"/>
          </p:nvPr>
        </p:nvSpPr>
        <p:spPr>
          <a:xfrm>
            <a:off x="381000" y="1905000"/>
            <a:ext cx="8382000" cy="3505200"/>
          </a:xfrm>
        </p:spPr>
        <p:txBody>
          <a:bodyPr>
            <a:normAutofit/>
          </a:bodyPr>
          <a:lstStyle/>
          <a:p>
            <a:r>
              <a:rPr lang="en-US" b="1" dirty="0" smtClean="0"/>
              <a:t>Simple Assignment (=)        :</a:t>
            </a:r>
            <a:r>
              <a:rPr lang="en-US" dirty="0" smtClean="0"/>
              <a:t>    </a:t>
            </a:r>
          </a:p>
          <a:p>
            <a:r>
              <a:rPr lang="en-US" b="1" dirty="0" smtClean="0"/>
              <a:t>Add and Assign (+=)             :</a:t>
            </a:r>
            <a:r>
              <a:rPr lang="en-US" dirty="0" smtClean="0"/>
              <a:t>  </a:t>
            </a:r>
          </a:p>
          <a:p>
            <a:r>
              <a:rPr lang="en-US" b="1" dirty="0" smtClean="0"/>
              <a:t>Subtract and Assign (-=)     :</a:t>
            </a:r>
            <a:r>
              <a:rPr lang="en-US" dirty="0" smtClean="0"/>
              <a:t>   </a:t>
            </a:r>
          </a:p>
          <a:p>
            <a:r>
              <a:rPr lang="en-US" b="1" dirty="0" smtClean="0"/>
              <a:t>Multiply and Assign (*=)    :  </a:t>
            </a:r>
            <a:endParaRPr lang="en-US" dirty="0" smtClean="0"/>
          </a:p>
          <a:p>
            <a:r>
              <a:rPr lang="en-US" b="1" dirty="0" smtClean="0"/>
              <a:t>Divide and Assign (/=)        :</a:t>
            </a:r>
            <a:r>
              <a:rPr lang="en-US" dirty="0" smtClean="0"/>
              <a:t>   </a:t>
            </a:r>
          </a:p>
          <a:p>
            <a:r>
              <a:rPr lang="en-US" b="1" dirty="0" smtClean="0"/>
              <a:t>Modulus and Assign (%=)  :</a:t>
            </a:r>
            <a:endParaRPr lang="en-US" dirty="0" smtClean="0"/>
          </a:p>
          <a:p>
            <a:endParaRPr lang="en-US" dirty="0"/>
          </a:p>
        </p:txBody>
      </p:sp>
      <p:sp>
        <p:nvSpPr>
          <p:cNvPr id="4" name="Rectangle 3"/>
          <p:cNvSpPr/>
          <p:nvPr/>
        </p:nvSpPr>
        <p:spPr>
          <a:xfrm>
            <a:off x="5410200" y="2133600"/>
            <a:ext cx="30480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10; // a is 10</a:t>
            </a:r>
            <a:endParaRPr lang="en-US" dirty="0"/>
          </a:p>
        </p:txBody>
      </p:sp>
      <p:sp>
        <p:nvSpPr>
          <p:cNvPr id="5" name="Rectangle 4"/>
          <p:cNvSpPr/>
          <p:nvPr/>
        </p:nvSpPr>
        <p:spPr>
          <a:xfrm>
            <a:off x="5410200" y="2590800"/>
            <a:ext cx="3352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10; a += 5; // a is now 15</a:t>
            </a:r>
            <a:endParaRPr lang="en-US" dirty="0"/>
          </a:p>
        </p:txBody>
      </p:sp>
      <p:sp>
        <p:nvSpPr>
          <p:cNvPr id="6" name="Rectangle 5"/>
          <p:cNvSpPr/>
          <p:nvPr/>
        </p:nvSpPr>
        <p:spPr>
          <a:xfrm>
            <a:off x="5410200" y="3962400"/>
            <a:ext cx="30480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8; a /= 2; // a is now 4</a:t>
            </a:r>
            <a:endParaRPr lang="en-US" dirty="0"/>
          </a:p>
        </p:txBody>
      </p:sp>
      <p:sp>
        <p:nvSpPr>
          <p:cNvPr id="7" name="Rectangle 6"/>
          <p:cNvSpPr/>
          <p:nvPr/>
        </p:nvSpPr>
        <p:spPr>
          <a:xfrm>
            <a:off x="5410200" y="3505200"/>
            <a:ext cx="30480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4; a *= 2; // a is now 8</a:t>
            </a:r>
            <a:endParaRPr lang="en-US" dirty="0"/>
          </a:p>
        </p:txBody>
      </p:sp>
      <p:sp>
        <p:nvSpPr>
          <p:cNvPr id="8" name="Rectangle 7"/>
          <p:cNvSpPr/>
          <p:nvPr/>
        </p:nvSpPr>
        <p:spPr>
          <a:xfrm>
            <a:off x="5410200" y="3048000"/>
            <a:ext cx="30480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10; a -= 3; // a is now 7</a:t>
            </a:r>
            <a:endParaRPr lang="en-US" dirty="0"/>
          </a:p>
        </p:txBody>
      </p:sp>
      <p:sp>
        <p:nvSpPr>
          <p:cNvPr id="9" name="Rectangle 8"/>
          <p:cNvSpPr/>
          <p:nvPr/>
        </p:nvSpPr>
        <p:spPr>
          <a:xfrm>
            <a:off x="5410200" y="4419600"/>
            <a:ext cx="30480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9; a %= 4; // a is now 1</a:t>
            </a: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amond(i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diamond(i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diamond(i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amond(in)">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8" presetClass="entr" presetSubtype="16"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diamond(in)">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diamond(in)">
                                      <p:cBhvr>
                                        <p:cTn id="3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Unary Operators</a:t>
            </a:r>
            <a:endParaRPr lang="en-US" b="1" dirty="0">
              <a:latin typeface="Algerian" pitchFamily="82" charset="0"/>
            </a:endParaRPr>
          </a:p>
        </p:txBody>
      </p:sp>
      <p:sp>
        <p:nvSpPr>
          <p:cNvPr id="3" name="Content Placeholder 2"/>
          <p:cNvSpPr>
            <a:spLocks noGrp="1"/>
          </p:cNvSpPr>
          <p:nvPr>
            <p:ph idx="1"/>
          </p:nvPr>
        </p:nvSpPr>
        <p:spPr/>
        <p:txBody>
          <a:bodyPr>
            <a:normAutofit/>
          </a:bodyPr>
          <a:lstStyle/>
          <a:p>
            <a:pPr marL="0" indent="0">
              <a:buNone/>
            </a:pPr>
            <a:r>
              <a:rPr lang="en-US" dirty="0" smtClean="0">
                <a:latin typeface="Cambria Math" pitchFamily="18" charset="0"/>
                <a:ea typeface="Cambria Math" pitchFamily="18" charset="0"/>
              </a:rPr>
              <a:t>Operate on a single operand.</a:t>
            </a:r>
          </a:p>
          <a:p>
            <a:r>
              <a:rPr lang="en-US" b="1" dirty="0" smtClean="0">
                <a:latin typeface="Cambria Math" pitchFamily="18" charset="0"/>
                <a:ea typeface="Cambria Math" pitchFamily="18" charset="0"/>
              </a:rPr>
              <a:t>Unary Plus (+)</a:t>
            </a:r>
            <a:r>
              <a:rPr lang="en-US" dirty="0" smtClean="0">
                <a:latin typeface="Cambria Math" pitchFamily="18" charset="0"/>
                <a:ea typeface="Cambria Math" pitchFamily="18" charset="0"/>
              </a:rPr>
              <a:t>: Converts the operand to a number.</a:t>
            </a:r>
          </a:p>
          <a:p>
            <a:r>
              <a:rPr lang="en-US" b="1" dirty="0" smtClean="0">
                <a:latin typeface="Cambria Math" pitchFamily="18" charset="0"/>
                <a:ea typeface="Cambria Math" pitchFamily="18" charset="0"/>
              </a:rPr>
              <a:t>Unary Negation (-)</a:t>
            </a:r>
            <a:r>
              <a:rPr lang="en-US" dirty="0" smtClean="0">
                <a:latin typeface="Cambria Math" pitchFamily="18" charset="0"/>
                <a:ea typeface="Cambria Math" pitchFamily="18" charset="0"/>
              </a:rPr>
              <a:t>: Negates the value of the operand.</a:t>
            </a:r>
          </a:p>
          <a:p>
            <a:r>
              <a:rPr lang="en-US" b="1" dirty="0" smtClean="0">
                <a:latin typeface="Cambria Math" pitchFamily="18" charset="0"/>
                <a:ea typeface="Cambria Math" pitchFamily="18" charset="0"/>
              </a:rPr>
              <a:t>Logical NOT (!)</a:t>
            </a:r>
            <a:r>
              <a:rPr lang="en-US" dirty="0" smtClean="0">
                <a:latin typeface="Cambria Math" pitchFamily="18" charset="0"/>
                <a:ea typeface="Cambria Math" pitchFamily="18" charset="0"/>
              </a:rPr>
              <a:t>: Inverts the Boolean value of the operand.</a:t>
            </a:r>
          </a:p>
          <a:p>
            <a:r>
              <a:rPr lang="en-US" b="1" dirty="0" smtClean="0">
                <a:latin typeface="Cambria Math" pitchFamily="18" charset="0"/>
                <a:ea typeface="Cambria Math" pitchFamily="18" charset="0"/>
              </a:rPr>
              <a:t>Delete (delete)</a:t>
            </a:r>
            <a:r>
              <a:rPr lang="en-US" dirty="0" smtClean="0">
                <a:latin typeface="Cambria Math" pitchFamily="18" charset="0"/>
                <a:ea typeface="Cambria Math" pitchFamily="18" charset="0"/>
              </a:rPr>
              <a:t>: Removes a property from an object.</a:t>
            </a:r>
          </a:p>
          <a:p>
            <a:r>
              <a:rPr lang="en-US" b="1" dirty="0" smtClean="0">
                <a:latin typeface="Cambria Math" pitchFamily="18" charset="0"/>
                <a:ea typeface="Cambria Math" pitchFamily="18" charset="0"/>
              </a:rPr>
              <a:t>Typeof (typeof)</a:t>
            </a:r>
            <a:r>
              <a:rPr lang="en-US" dirty="0" smtClean="0">
                <a:latin typeface="Cambria Math" pitchFamily="18" charset="0"/>
                <a:ea typeface="Cambria Math" pitchFamily="18" charset="0"/>
              </a:rPr>
              <a:t>: Returns the type of the operand.</a:t>
            </a:r>
          </a:p>
          <a:p>
            <a:r>
              <a:rPr lang="en-US" b="1" dirty="0" smtClean="0">
                <a:latin typeface="Cambria Math" pitchFamily="18" charset="0"/>
                <a:ea typeface="Cambria Math" pitchFamily="18" charset="0"/>
              </a:rPr>
              <a:t>Instanceof (instanceof)</a:t>
            </a:r>
            <a:r>
              <a:rPr lang="en-US" dirty="0" smtClean="0">
                <a:latin typeface="Cambria Math" pitchFamily="18" charset="0"/>
                <a:ea typeface="Cambria Math" pitchFamily="18" charset="0"/>
              </a:rPr>
              <a:t>: Checks if an object is an instance of a specific class.</a:t>
            </a:r>
          </a:p>
          <a:p>
            <a:endParaRPr lang="en-US"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lgerian" pitchFamily="82" charset="0"/>
              </a:rPr>
              <a:t>Example of Unary Operators</a:t>
            </a:r>
            <a:endParaRPr lang="en-US" b="1" dirty="0">
              <a:latin typeface="Algerian" pitchFamily="82" charset="0"/>
            </a:endParaRPr>
          </a:p>
        </p:txBody>
      </p:sp>
      <p:sp>
        <p:nvSpPr>
          <p:cNvPr id="3" name="Content Placeholder 2"/>
          <p:cNvSpPr>
            <a:spLocks noGrp="1"/>
          </p:cNvSpPr>
          <p:nvPr>
            <p:ph idx="1"/>
          </p:nvPr>
        </p:nvSpPr>
        <p:spPr>
          <a:xfrm>
            <a:off x="0" y="1981200"/>
            <a:ext cx="9144000" cy="3627120"/>
          </a:xfrm>
        </p:spPr>
        <p:txBody>
          <a:bodyPr>
            <a:normAutofit/>
          </a:bodyPr>
          <a:lstStyle/>
          <a:p>
            <a:r>
              <a:rPr lang="en-US" b="1" dirty="0" smtClean="0"/>
              <a:t>Unary Plus (+)</a:t>
            </a:r>
            <a:r>
              <a:rPr lang="en-US" dirty="0" smtClean="0"/>
              <a:t>:  </a:t>
            </a:r>
            <a:endParaRPr lang="en-US" b="1" dirty="0" smtClean="0"/>
          </a:p>
          <a:p>
            <a:r>
              <a:rPr lang="en-US" b="1" dirty="0" smtClean="0"/>
              <a:t>Unary Negation (-)</a:t>
            </a:r>
            <a:r>
              <a:rPr lang="en-US" dirty="0" smtClean="0"/>
              <a:t>:  </a:t>
            </a:r>
          </a:p>
          <a:p>
            <a:r>
              <a:rPr lang="en-US" b="1" dirty="0" smtClean="0"/>
              <a:t>Logical NOT (!)</a:t>
            </a:r>
            <a:r>
              <a:rPr lang="en-US" dirty="0" smtClean="0"/>
              <a:t>:  </a:t>
            </a:r>
          </a:p>
          <a:p>
            <a:r>
              <a:rPr lang="en-US" b="1" dirty="0" smtClean="0"/>
              <a:t>Typeof (typeof)</a:t>
            </a:r>
            <a:r>
              <a:rPr lang="en-US" dirty="0" smtClean="0"/>
              <a:t>:</a:t>
            </a:r>
          </a:p>
          <a:p>
            <a:r>
              <a:rPr lang="en-US" b="1" dirty="0" smtClean="0"/>
              <a:t>Instanceof (instanceof)</a:t>
            </a:r>
            <a:r>
              <a:rPr lang="en-US" dirty="0" smtClean="0"/>
              <a:t>:</a:t>
            </a:r>
          </a:p>
          <a:p>
            <a:endParaRPr lang="en-US" dirty="0"/>
          </a:p>
        </p:txBody>
      </p:sp>
      <p:sp>
        <p:nvSpPr>
          <p:cNvPr id="4" name="Rectangle 3"/>
          <p:cNvSpPr/>
          <p:nvPr/>
        </p:nvSpPr>
        <p:spPr>
          <a:xfrm>
            <a:off x="3200400" y="2057400"/>
            <a:ext cx="55626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str = '10'; let num = +str; // num is 10 (number)</a:t>
            </a:r>
            <a:endParaRPr lang="en-US" dirty="0"/>
          </a:p>
        </p:txBody>
      </p:sp>
      <p:sp>
        <p:nvSpPr>
          <p:cNvPr id="6" name="Rectangle 5"/>
          <p:cNvSpPr/>
          <p:nvPr/>
        </p:nvSpPr>
        <p:spPr>
          <a:xfrm>
            <a:off x="3886200" y="2514600"/>
            <a:ext cx="45720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a-DK" dirty="0" smtClean="0"/>
              <a:t>let num = 10; let neg = -num; // neg is -10</a:t>
            </a:r>
            <a:endParaRPr lang="en-US" dirty="0"/>
          </a:p>
        </p:txBody>
      </p:sp>
      <p:sp>
        <p:nvSpPr>
          <p:cNvPr id="7" name="Rectangle 6"/>
          <p:cNvSpPr/>
          <p:nvPr/>
        </p:nvSpPr>
        <p:spPr>
          <a:xfrm>
            <a:off x="3352800" y="3048000"/>
            <a:ext cx="55626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isTrue = true; let isFalse = !isTrue; // isFalse is false</a:t>
            </a:r>
            <a:endParaRPr lang="en-US" dirty="0"/>
          </a:p>
        </p:txBody>
      </p:sp>
      <p:sp>
        <p:nvSpPr>
          <p:cNvPr id="10" name="Rectangle 9"/>
          <p:cNvSpPr/>
          <p:nvPr/>
        </p:nvSpPr>
        <p:spPr>
          <a:xfrm>
            <a:off x="4648200" y="3962400"/>
            <a:ext cx="4495800" cy="533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obj = {}; let isObject = obj instanceof Object; // isObject is true</a:t>
            </a:r>
            <a:endParaRPr lang="en-US" dirty="0"/>
          </a:p>
        </p:txBody>
      </p:sp>
      <p:sp>
        <p:nvSpPr>
          <p:cNvPr id="11" name="Rectangle 10"/>
          <p:cNvSpPr/>
          <p:nvPr/>
        </p:nvSpPr>
        <p:spPr>
          <a:xfrm>
            <a:off x="3352800" y="3429000"/>
            <a:ext cx="57912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value = 42; let type = typeof value; // type is "number"</a:t>
            </a:r>
            <a:endParaRPr lang="en-US"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diamond(in)">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diamond(in)">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diamond(in)">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diamond(in)">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Type Operators</a:t>
            </a:r>
            <a:endParaRPr lang="en-US" b="1" dirty="0">
              <a:latin typeface="Algerian" pitchFamily="82" charset="0"/>
            </a:endParaRPr>
          </a:p>
        </p:txBody>
      </p:sp>
      <p:sp>
        <p:nvSpPr>
          <p:cNvPr id="3" name="Content Placeholder 2"/>
          <p:cNvSpPr>
            <a:spLocks noGrp="1"/>
          </p:cNvSpPr>
          <p:nvPr>
            <p:ph idx="1"/>
          </p:nvPr>
        </p:nvSpPr>
        <p:spPr/>
        <p:txBody>
          <a:bodyPr/>
          <a:lstStyle/>
          <a:p>
            <a:pPr marL="0" indent="0">
              <a:buNone/>
            </a:pPr>
            <a:r>
              <a:rPr lang="en-US" dirty="0" smtClean="0"/>
              <a:t>  Type operators are used to determine the type of a variable or check its instance.</a:t>
            </a:r>
          </a:p>
          <a:p>
            <a:r>
              <a:rPr lang="en-US" b="1" dirty="0" smtClean="0"/>
              <a:t>typeof:</a:t>
            </a:r>
            <a:r>
              <a:rPr lang="en-US" dirty="0" smtClean="0"/>
              <a:t> Returns a string indicating the type of the operand. For example, typeof 'hello' results in 'string'.</a:t>
            </a:r>
          </a:p>
          <a:p>
            <a:r>
              <a:rPr lang="en-US" b="1" dirty="0" smtClean="0"/>
              <a:t>instanceof:</a:t>
            </a:r>
            <a:r>
              <a:rPr lang="en-US" dirty="0" smtClean="0"/>
              <a:t> Tests if an object is an instance of a specific class or constructor function. For example, 'hello' instanceof String results in false (because 'hello' is a string primitive, not a String object).</a:t>
            </a:r>
          </a:p>
          <a:p>
            <a:pPr>
              <a:buNone/>
            </a:pPr>
            <a:endParaRPr lang="en-US" dirty="0"/>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Ternary Operators</a:t>
            </a:r>
            <a:endParaRPr lang="en-US" b="1" dirty="0">
              <a:latin typeface="Algerian" pitchFamily="82" charset="0"/>
            </a:endParaRPr>
          </a:p>
        </p:txBody>
      </p:sp>
      <p:sp>
        <p:nvSpPr>
          <p:cNvPr id="3" name="Content Placeholder 2"/>
          <p:cNvSpPr>
            <a:spLocks noGrp="1"/>
          </p:cNvSpPr>
          <p:nvPr>
            <p:ph idx="1"/>
          </p:nvPr>
        </p:nvSpPr>
        <p:spPr/>
        <p:txBody>
          <a:bodyPr/>
          <a:lstStyle/>
          <a:p>
            <a:pPr marL="0" indent="0">
              <a:buNone/>
            </a:pPr>
            <a:r>
              <a:rPr lang="en-US" dirty="0" smtClean="0"/>
              <a:t>    The ternary operator is a shorthand for the if-else statement. It takes three operands and is used to evaluate a condition and return one of two values.</a:t>
            </a:r>
            <a:endParaRPr lang="en-US" b="1" dirty="0" smtClean="0"/>
          </a:p>
          <a:p>
            <a:r>
              <a:rPr lang="en-US" b="1" dirty="0" smtClean="0"/>
              <a:t>Syntax:</a:t>
            </a:r>
          </a:p>
          <a:p>
            <a:pPr>
              <a:buNone/>
            </a:pPr>
            <a:endParaRPr lang="en-US" dirty="0" smtClean="0"/>
          </a:p>
          <a:p>
            <a:endParaRPr lang="en-US" dirty="0" smtClean="0"/>
          </a:p>
          <a:p>
            <a:r>
              <a:rPr lang="en-US" b="1" dirty="0" smtClean="0"/>
              <a:t>Example:</a:t>
            </a:r>
            <a:r>
              <a:rPr lang="en-US" dirty="0" smtClean="0"/>
              <a:t> let result = (age &gt;= 18) ? 'Adult' : 'Minor';</a:t>
            </a:r>
            <a:br>
              <a:rPr lang="en-US" dirty="0" smtClean="0"/>
            </a:br>
            <a:r>
              <a:rPr lang="en-US" dirty="0" smtClean="0"/>
              <a:t>Here, if age is 18 or more, result will be 'Adult'; otherwise, it will be 'Minor'.</a:t>
            </a:r>
          </a:p>
          <a:p>
            <a:endParaRPr lang="en-US" dirty="0"/>
          </a:p>
        </p:txBody>
      </p:sp>
      <p:sp>
        <p:nvSpPr>
          <p:cNvPr id="4" name="Rectangle 3"/>
          <p:cNvSpPr/>
          <p:nvPr/>
        </p:nvSpPr>
        <p:spPr>
          <a:xfrm>
            <a:off x="2209800" y="3657600"/>
            <a:ext cx="4267200" cy="762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fr-FR" sz="2800" dirty="0" smtClean="0"/>
          </a:p>
          <a:p>
            <a:r>
              <a:rPr lang="fr-FR" sz="2800" dirty="0" smtClean="0"/>
              <a:t>condition ? expr1 : expr2</a:t>
            </a:r>
          </a:p>
          <a:p>
            <a:pPr algn="ctr"/>
            <a:endParaRPr lang="en-US" dirty="0"/>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7"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Bitwise Operators</a:t>
            </a:r>
            <a:endParaRPr lang="en-US" b="1" dirty="0">
              <a:latin typeface="Algerian" pitchFamily="82" charset="0"/>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latin typeface="Cambria Math" pitchFamily="18" charset="0"/>
                <a:ea typeface="Cambria Math" pitchFamily="18" charset="0"/>
              </a:rPr>
              <a:t>Perform operations on binary representations of integers.</a:t>
            </a:r>
          </a:p>
          <a:p>
            <a:r>
              <a:rPr lang="en-US" b="1" dirty="0" smtClean="0">
                <a:latin typeface="Cambria Math" pitchFamily="18" charset="0"/>
                <a:ea typeface="Cambria Math" pitchFamily="18" charset="0"/>
              </a:rPr>
              <a:t>AND (&amp;)</a:t>
            </a:r>
            <a:r>
              <a:rPr lang="en-US" dirty="0" smtClean="0">
                <a:latin typeface="Cambria Math" pitchFamily="18" charset="0"/>
                <a:ea typeface="Cambria Math" pitchFamily="18" charset="0"/>
              </a:rPr>
              <a:t>: Performs a bitwise AND.</a:t>
            </a:r>
          </a:p>
          <a:p>
            <a:r>
              <a:rPr lang="en-US" b="1" dirty="0" smtClean="0">
                <a:latin typeface="Cambria Math" pitchFamily="18" charset="0"/>
                <a:ea typeface="Cambria Math" pitchFamily="18" charset="0"/>
              </a:rPr>
              <a:t>OR (|)</a:t>
            </a:r>
            <a:r>
              <a:rPr lang="en-US" dirty="0" smtClean="0">
                <a:latin typeface="Cambria Math" pitchFamily="18" charset="0"/>
                <a:ea typeface="Cambria Math" pitchFamily="18" charset="0"/>
              </a:rPr>
              <a:t>: Performs a bitwise OR.</a:t>
            </a:r>
          </a:p>
          <a:p>
            <a:r>
              <a:rPr lang="en-US" b="1" dirty="0" smtClean="0">
                <a:latin typeface="Cambria Math" pitchFamily="18" charset="0"/>
                <a:ea typeface="Cambria Math" pitchFamily="18" charset="0"/>
              </a:rPr>
              <a:t>XOR (^)</a:t>
            </a:r>
            <a:r>
              <a:rPr lang="en-US" dirty="0" smtClean="0">
                <a:latin typeface="Cambria Math" pitchFamily="18" charset="0"/>
                <a:ea typeface="Cambria Math" pitchFamily="18" charset="0"/>
              </a:rPr>
              <a:t>: Performs a bitwise XOR.</a:t>
            </a:r>
          </a:p>
          <a:p>
            <a:r>
              <a:rPr lang="en-US" b="1" dirty="0" smtClean="0">
                <a:latin typeface="Cambria Math" pitchFamily="18" charset="0"/>
                <a:ea typeface="Cambria Math" pitchFamily="18" charset="0"/>
              </a:rPr>
              <a:t>Complement (~)</a:t>
            </a:r>
            <a:r>
              <a:rPr lang="en-US" dirty="0" smtClean="0">
                <a:latin typeface="Cambria Math" pitchFamily="18" charset="0"/>
                <a:ea typeface="Cambria Math" pitchFamily="18" charset="0"/>
              </a:rPr>
              <a:t>: Inverts the bits.</a:t>
            </a:r>
          </a:p>
          <a:p>
            <a:r>
              <a:rPr lang="en-US" b="1" dirty="0" smtClean="0">
                <a:latin typeface="Cambria Math" pitchFamily="18" charset="0"/>
                <a:ea typeface="Cambria Math" pitchFamily="18" charset="0"/>
              </a:rPr>
              <a:t>Left Shift (&lt;&lt;)</a:t>
            </a:r>
            <a:r>
              <a:rPr lang="en-US" dirty="0" smtClean="0">
                <a:latin typeface="Cambria Math" pitchFamily="18" charset="0"/>
                <a:ea typeface="Cambria Math" pitchFamily="18" charset="0"/>
              </a:rPr>
              <a:t>: Shifts bits to the left.</a:t>
            </a:r>
          </a:p>
          <a:p>
            <a:r>
              <a:rPr lang="en-US" b="1" dirty="0" smtClean="0">
                <a:latin typeface="Cambria Math" pitchFamily="18" charset="0"/>
                <a:ea typeface="Cambria Math" pitchFamily="18" charset="0"/>
              </a:rPr>
              <a:t>Right Shift (&gt;&gt;)</a:t>
            </a:r>
            <a:r>
              <a:rPr lang="en-US" dirty="0" smtClean="0">
                <a:latin typeface="Cambria Math" pitchFamily="18" charset="0"/>
                <a:ea typeface="Cambria Math" pitchFamily="18" charset="0"/>
              </a:rPr>
              <a:t>: Shifts bits to the right.</a:t>
            </a:r>
          </a:p>
          <a:p>
            <a:r>
              <a:rPr lang="en-US" b="1" dirty="0" smtClean="0">
                <a:latin typeface="Cambria Math" pitchFamily="18" charset="0"/>
                <a:ea typeface="Cambria Math" pitchFamily="18" charset="0"/>
              </a:rPr>
              <a:t>Unsigned Right Shift (&gt;&gt;&gt;)</a:t>
            </a:r>
            <a:r>
              <a:rPr lang="en-US" dirty="0" smtClean="0">
                <a:latin typeface="Cambria Math" pitchFamily="18" charset="0"/>
                <a:ea typeface="Cambria Math" pitchFamily="18" charset="0"/>
              </a:rPr>
              <a:t>: Shifts bits to the right without preserving the sign.</a:t>
            </a:r>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lgerian" pitchFamily="82" charset="0"/>
              </a:rPr>
              <a:t>Example of Bitwise Operators</a:t>
            </a:r>
            <a:endParaRPr lang="en-US" b="1" dirty="0">
              <a:latin typeface="Algerian" pitchFamily="82" charset="0"/>
            </a:endParaRPr>
          </a:p>
        </p:txBody>
      </p:sp>
      <p:sp>
        <p:nvSpPr>
          <p:cNvPr id="3" name="Content Placeholder 2"/>
          <p:cNvSpPr>
            <a:spLocks noGrp="1"/>
          </p:cNvSpPr>
          <p:nvPr>
            <p:ph idx="1"/>
          </p:nvPr>
        </p:nvSpPr>
        <p:spPr>
          <a:xfrm>
            <a:off x="0" y="1676400"/>
            <a:ext cx="9144000" cy="5181600"/>
          </a:xfrm>
        </p:spPr>
        <p:txBody>
          <a:bodyPr>
            <a:normAutofit/>
          </a:bodyPr>
          <a:lstStyle/>
          <a:p>
            <a:r>
              <a:rPr lang="en-US" b="1" dirty="0" smtClean="0">
                <a:latin typeface="Cambria Math" pitchFamily="18" charset="0"/>
                <a:ea typeface="Cambria Math" pitchFamily="18" charset="0"/>
              </a:rPr>
              <a:t>AND (&amp;)</a:t>
            </a:r>
            <a:r>
              <a:rPr lang="en-US" dirty="0" smtClean="0">
                <a:latin typeface="Cambria Math" pitchFamily="18" charset="0"/>
                <a:ea typeface="Cambria Math" pitchFamily="18" charset="0"/>
              </a:rPr>
              <a:t>:</a:t>
            </a:r>
          </a:p>
          <a:p>
            <a:endParaRPr lang="en-US" b="1" dirty="0" smtClean="0">
              <a:latin typeface="Cambria Math" pitchFamily="18" charset="0"/>
              <a:ea typeface="Cambria Math" pitchFamily="18" charset="0"/>
            </a:endParaRPr>
          </a:p>
          <a:p>
            <a:endParaRPr lang="en-US" b="1" dirty="0" smtClean="0">
              <a:latin typeface="Cambria Math" pitchFamily="18" charset="0"/>
              <a:ea typeface="Cambria Math" pitchFamily="18" charset="0"/>
            </a:endParaRPr>
          </a:p>
          <a:p>
            <a:r>
              <a:rPr lang="en-US" b="1" dirty="0" smtClean="0">
                <a:latin typeface="Cambria Math" pitchFamily="18" charset="0"/>
                <a:ea typeface="Cambria Math" pitchFamily="18" charset="0"/>
              </a:rPr>
              <a:t>OR (|)</a:t>
            </a:r>
            <a:r>
              <a:rPr lang="en-US" dirty="0" smtClean="0">
                <a:latin typeface="Cambria Math" pitchFamily="18" charset="0"/>
                <a:ea typeface="Cambria Math" pitchFamily="18" charset="0"/>
              </a:rPr>
              <a:t>:   </a:t>
            </a:r>
          </a:p>
          <a:p>
            <a:endParaRPr lang="en-US" b="1" dirty="0" smtClean="0">
              <a:latin typeface="Cambria Math" pitchFamily="18" charset="0"/>
              <a:ea typeface="Cambria Math" pitchFamily="18" charset="0"/>
            </a:endParaRPr>
          </a:p>
          <a:p>
            <a:endParaRPr lang="en-US" b="1" dirty="0" smtClean="0">
              <a:latin typeface="Cambria Math" pitchFamily="18" charset="0"/>
              <a:ea typeface="Cambria Math" pitchFamily="18" charset="0"/>
            </a:endParaRPr>
          </a:p>
          <a:p>
            <a:endParaRPr lang="en-US" b="1" dirty="0" smtClean="0">
              <a:latin typeface="Cambria Math" pitchFamily="18" charset="0"/>
              <a:ea typeface="Cambria Math" pitchFamily="18" charset="0"/>
            </a:endParaRPr>
          </a:p>
          <a:p>
            <a:r>
              <a:rPr lang="en-US" b="1" dirty="0" smtClean="0">
                <a:latin typeface="Cambria Math" pitchFamily="18" charset="0"/>
                <a:ea typeface="Cambria Math" pitchFamily="18" charset="0"/>
              </a:rPr>
              <a:t>XOR (^)</a:t>
            </a:r>
            <a:r>
              <a:rPr lang="en-US" dirty="0" smtClean="0">
                <a:latin typeface="Cambria Math" pitchFamily="18" charset="0"/>
                <a:ea typeface="Cambria Math" pitchFamily="18" charset="0"/>
              </a:rPr>
              <a:t>: </a:t>
            </a:r>
          </a:p>
          <a:p>
            <a:endParaRPr lang="en-US" b="1" dirty="0" smtClean="0">
              <a:latin typeface="Cambria Math" pitchFamily="18" charset="0"/>
              <a:ea typeface="Cambria Math" pitchFamily="18" charset="0"/>
            </a:endParaRPr>
          </a:p>
        </p:txBody>
      </p:sp>
      <p:sp>
        <p:nvSpPr>
          <p:cNvPr id="4" name="Rectangle 3"/>
          <p:cNvSpPr/>
          <p:nvPr/>
        </p:nvSpPr>
        <p:spPr>
          <a:xfrm>
            <a:off x="1219200" y="2209800"/>
            <a:ext cx="6858000" cy="838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6; // 0110 in binary let b = 3; // 0011 in binary let result = a &amp; b; // 0010 in binary (2 in decimal)</a:t>
            </a:r>
            <a:endParaRPr lang="en-US" dirty="0"/>
          </a:p>
        </p:txBody>
      </p:sp>
      <p:sp>
        <p:nvSpPr>
          <p:cNvPr id="5" name="Rectangle 4"/>
          <p:cNvSpPr/>
          <p:nvPr/>
        </p:nvSpPr>
        <p:spPr>
          <a:xfrm>
            <a:off x="1219200" y="3733800"/>
            <a:ext cx="7391400"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6; // 0110 in binary let b = 3; // 0011 in binary let result = a | b; // 0111 in binary (7 in decimal)</a:t>
            </a:r>
            <a:endParaRPr lang="en-US" dirty="0"/>
          </a:p>
        </p:txBody>
      </p:sp>
      <p:sp>
        <p:nvSpPr>
          <p:cNvPr id="6" name="Rectangle 5"/>
          <p:cNvSpPr/>
          <p:nvPr/>
        </p:nvSpPr>
        <p:spPr>
          <a:xfrm>
            <a:off x="1295400" y="5562600"/>
            <a:ext cx="6324600" cy="990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12; // 1100 in binary let b = 5; // 0101 in binary let result = a ^ b; // 1001 in binary (9 in decimal)</a:t>
            </a:r>
            <a:endParaRPr lang="en-US" dirty="0"/>
          </a:p>
        </p:txBody>
      </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45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5" dur="50" accel="100000" fill="hold">
                                          <p:stCondLst>
                                            <p:cond delay="45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anim calcmode="lin" valueType="num">
                                      <p:cBhvr>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45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3" dur="50" accel="100000" fill="hold">
                                          <p:stCondLst>
                                            <p:cond delay="45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anim calcmode="lin" valueType="num">
                                      <p:cBhvr>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45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31" dur="50" accel="100000" fill="hold">
                                          <p:stCondLst>
                                            <p:cond delay="45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305800" cy="5109091"/>
          </a:xfrm>
          <a:prstGeom prst="rect">
            <a:avLst/>
          </a:prstGeom>
          <a:noFill/>
        </p:spPr>
        <p:txBody>
          <a:bodyPr wrap="square" rtlCol="0">
            <a:spAutoFit/>
          </a:bodyPr>
          <a:lstStyle/>
          <a:p>
            <a:pPr>
              <a:buFont typeface="Arial" pitchFamily="34" charset="0"/>
              <a:buChar char="•"/>
            </a:pPr>
            <a:r>
              <a:rPr lang="en-US" sz="2800" b="1" dirty="0" smtClean="0">
                <a:latin typeface="Cambria Math" pitchFamily="18" charset="0"/>
                <a:ea typeface="Cambria Math" pitchFamily="18" charset="0"/>
              </a:rPr>
              <a:t>Complement (~)</a:t>
            </a:r>
            <a:r>
              <a:rPr lang="en-US" sz="2800" dirty="0" smtClean="0">
                <a:latin typeface="Cambria Math" pitchFamily="18" charset="0"/>
                <a:ea typeface="Cambria Math" pitchFamily="18" charset="0"/>
              </a:rPr>
              <a:t>:</a:t>
            </a:r>
            <a:endParaRPr lang="en-US" b="1" dirty="0" smtClean="0">
              <a:latin typeface="Cambria Math" pitchFamily="18" charset="0"/>
              <a:ea typeface="Cambria Math" pitchFamily="18" charset="0"/>
            </a:endParaRPr>
          </a:p>
          <a:p>
            <a:pPr>
              <a:buFont typeface="Arial" pitchFamily="34" charset="0"/>
              <a:buChar char="•"/>
            </a:pPr>
            <a:endParaRPr lang="en-US" b="1" dirty="0" smtClean="0">
              <a:latin typeface="Cambria Math" pitchFamily="18" charset="0"/>
              <a:ea typeface="Cambria Math" pitchFamily="18" charset="0"/>
            </a:endParaRPr>
          </a:p>
          <a:p>
            <a:pPr>
              <a:buFont typeface="Arial" pitchFamily="34" charset="0"/>
              <a:buChar char="•"/>
            </a:pPr>
            <a:endParaRPr lang="en-US" b="1" dirty="0" smtClean="0">
              <a:latin typeface="Cambria Math" pitchFamily="18" charset="0"/>
              <a:ea typeface="Cambria Math" pitchFamily="18" charset="0"/>
            </a:endParaRPr>
          </a:p>
          <a:p>
            <a:pPr>
              <a:buFont typeface="Arial" pitchFamily="34" charset="0"/>
              <a:buChar char="•"/>
            </a:pPr>
            <a:endParaRPr lang="en-US" b="1" dirty="0" smtClean="0">
              <a:latin typeface="Cambria Math" pitchFamily="18" charset="0"/>
              <a:ea typeface="Cambria Math" pitchFamily="18" charset="0"/>
            </a:endParaRPr>
          </a:p>
          <a:p>
            <a:pPr>
              <a:buFont typeface="Arial" pitchFamily="34" charset="0"/>
              <a:buChar char="•"/>
            </a:pPr>
            <a:endParaRPr lang="en-US" b="1" dirty="0" smtClean="0">
              <a:latin typeface="Cambria Math" pitchFamily="18" charset="0"/>
              <a:ea typeface="Cambria Math" pitchFamily="18" charset="0"/>
            </a:endParaRPr>
          </a:p>
          <a:p>
            <a:pPr>
              <a:buFont typeface="Arial" pitchFamily="34" charset="0"/>
              <a:buChar char="•"/>
            </a:pPr>
            <a:r>
              <a:rPr lang="en-US" sz="2800" b="1" dirty="0" smtClean="0">
                <a:latin typeface="Cambria Math" pitchFamily="18" charset="0"/>
                <a:ea typeface="Cambria Math" pitchFamily="18" charset="0"/>
              </a:rPr>
              <a:t>Left Shift (&lt;&lt;):</a:t>
            </a:r>
          </a:p>
          <a:p>
            <a:pPr>
              <a:buFont typeface="Arial" pitchFamily="34" charset="0"/>
              <a:buChar char="•"/>
            </a:pPr>
            <a:endParaRPr lang="en-US" b="1" dirty="0" smtClean="0">
              <a:latin typeface="Cambria Math" pitchFamily="18" charset="0"/>
              <a:ea typeface="Cambria Math" pitchFamily="18" charset="0"/>
            </a:endParaRPr>
          </a:p>
          <a:p>
            <a:pPr>
              <a:buFont typeface="Arial" pitchFamily="34" charset="0"/>
              <a:buChar char="•"/>
            </a:pPr>
            <a:endParaRPr lang="en-US" b="1" dirty="0" smtClean="0">
              <a:latin typeface="Cambria Math" pitchFamily="18" charset="0"/>
              <a:ea typeface="Cambria Math" pitchFamily="18" charset="0"/>
            </a:endParaRPr>
          </a:p>
          <a:p>
            <a:pPr>
              <a:buFont typeface="Arial" pitchFamily="34" charset="0"/>
              <a:buChar char="•"/>
            </a:pPr>
            <a:endParaRPr lang="en-US" sz="2400" b="1" dirty="0" smtClean="0">
              <a:latin typeface="Cambria Math" pitchFamily="18" charset="0"/>
              <a:ea typeface="Cambria Math" pitchFamily="18" charset="0"/>
            </a:endParaRPr>
          </a:p>
          <a:p>
            <a:pPr>
              <a:buFont typeface="Arial" pitchFamily="34" charset="0"/>
              <a:buChar char="•"/>
            </a:pPr>
            <a:r>
              <a:rPr lang="en-US" sz="2400" b="1" dirty="0" smtClean="0">
                <a:latin typeface="Cambria Math" pitchFamily="18" charset="0"/>
                <a:ea typeface="Cambria Math" pitchFamily="18" charset="0"/>
              </a:rPr>
              <a:t>Right Shift (&gt;&gt;)</a:t>
            </a:r>
            <a:r>
              <a:rPr lang="en-US" sz="2400" dirty="0" smtClean="0">
                <a:latin typeface="Cambria Math" pitchFamily="18" charset="0"/>
                <a:ea typeface="Cambria Math" pitchFamily="18" charset="0"/>
              </a:rPr>
              <a:t>:</a:t>
            </a:r>
            <a:endParaRPr lang="en-US" sz="2400" b="1" dirty="0" smtClean="0">
              <a:latin typeface="Cambria Math" pitchFamily="18" charset="0"/>
              <a:ea typeface="Cambria Math" pitchFamily="18" charset="0"/>
            </a:endParaRPr>
          </a:p>
          <a:p>
            <a:pPr>
              <a:buFont typeface="Arial" pitchFamily="34" charset="0"/>
              <a:buChar char="•"/>
            </a:pPr>
            <a:endParaRPr lang="en-US" b="1" dirty="0" smtClean="0">
              <a:latin typeface="Cambria Math" pitchFamily="18" charset="0"/>
              <a:ea typeface="Cambria Math" pitchFamily="18" charset="0"/>
            </a:endParaRPr>
          </a:p>
          <a:p>
            <a:pPr>
              <a:buFont typeface="Arial" pitchFamily="34" charset="0"/>
              <a:buChar char="•"/>
            </a:pPr>
            <a:endParaRPr lang="en-US" b="1" dirty="0" smtClean="0">
              <a:latin typeface="Cambria Math" pitchFamily="18" charset="0"/>
              <a:ea typeface="Cambria Math" pitchFamily="18" charset="0"/>
            </a:endParaRPr>
          </a:p>
          <a:p>
            <a:pPr>
              <a:buFont typeface="Arial" pitchFamily="34" charset="0"/>
              <a:buChar char="•"/>
            </a:pPr>
            <a:endParaRPr lang="en-US" b="1" dirty="0" smtClean="0">
              <a:latin typeface="Cambria Math" pitchFamily="18" charset="0"/>
              <a:ea typeface="Cambria Math" pitchFamily="18" charset="0"/>
            </a:endParaRPr>
          </a:p>
          <a:p>
            <a:pPr>
              <a:buFont typeface="Arial" pitchFamily="34" charset="0"/>
              <a:buChar char="•"/>
            </a:pPr>
            <a:endParaRPr lang="en-US" dirty="0" smtClean="0">
              <a:latin typeface="Cambria Math" pitchFamily="18" charset="0"/>
              <a:ea typeface="Cambria Math" pitchFamily="18" charset="0"/>
            </a:endParaRPr>
          </a:p>
          <a:p>
            <a:pPr>
              <a:buFont typeface="Arial" pitchFamily="34" charset="0"/>
              <a:buChar char="•"/>
            </a:pPr>
            <a:r>
              <a:rPr lang="en-US" sz="2400" b="1" dirty="0" smtClean="0">
                <a:latin typeface="Cambria Math" pitchFamily="18" charset="0"/>
                <a:ea typeface="Cambria Math" pitchFamily="18" charset="0"/>
              </a:rPr>
              <a:t>Unsigned Right Shift (&gt;&gt;&gt;)</a:t>
            </a:r>
            <a:r>
              <a:rPr lang="en-US" sz="2400" dirty="0" smtClean="0">
                <a:latin typeface="Cambria Math" pitchFamily="18" charset="0"/>
                <a:ea typeface="Cambria Math" pitchFamily="18" charset="0"/>
              </a:rPr>
              <a:t>:</a:t>
            </a:r>
          </a:p>
          <a:p>
            <a:endParaRPr lang="en-US" dirty="0"/>
          </a:p>
        </p:txBody>
      </p:sp>
      <p:sp>
        <p:nvSpPr>
          <p:cNvPr id="3" name="Rectangle 2"/>
          <p:cNvSpPr/>
          <p:nvPr/>
        </p:nvSpPr>
        <p:spPr>
          <a:xfrm>
            <a:off x="1524000" y="914400"/>
            <a:ext cx="4953000" cy="838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10; // 0000 1010 in binary let result = ~a; // 1111 0101 in binary (inverted bits, -11 in decimal)</a:t>
            </a:r>
            <a:endParaRPr lang="en-US" dirty="0"/>
          </a:p>
        </p:txBody>
      </p:sp>
      <p:sp>
        <p:nvSpPr>
          <p:cNvPr id="4" name="Rectangle 3"/>
          <p:cNvSpPr/>
          <p:nvPr/>
        </p:nvSpPr>
        <p:spPr>
          <a:xfrm>
            <a:off x="1752600" y="2362200"/>
            <a:ext cx="5562600"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3; // 0000 0011 in binary let result = a &lt;&lt; 2; // 0000 1100 in binary (12 in decimal)</a:t>
            </a:r>
            <a:endParaRPr lang="en-US" dirty="0"/>
          </a:p>
        </p:txBody>
      </p:sp>
      <p:sp>
        <p:nvSpPr>
          <p:cNvPr id="5" name="Rectangle 4"/>
          <p:cNvSpPr/>
          <p:nvPr/>
        </p:nvSpPr>
        <p:spPr>
          <a:xfrm>
            <a:off x="1752600" y="3733800"/>
            <a:ext cx="5334000"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12; // 0000 1100 in binary let result = a &gt;&gt; 2; // 0000 0011 in binary (3 in decimal)</a:t>
            </a:r>
            <a:endParaRPr lang="en-US" dirty="0"/>
          </a:p>
        </p:txBody>
      </p:sp>
      <p:sp>
        <p:nvSpPr>
          <p:cNvPr id="6" name="Rectangle 5"/>
          <p:cNvSpPr/>
          <p:nvPr/>
        </p:nvSpPr>
        <p:spPr>
          <a:xfrm>
            <a:off x="1828800" y="5181600"/>
            <a:ext cx="5943600" cy="9144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a = -12; // 1111 0100 in binary (signed 32-bit integer) let result = a &gt;&gt;&gt; 2; // 0011 1101 in binary (1073741819 in decimal)</a:t>
            </a:r>
            <a:endParaRPr lang="en-US" dirty="0"/>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lgerian" pitchFamily="82" charset="0"/>
              </a:rPr>
              <a:t>Introduction to Operators</a:t>
            </a:r>
            <a:endParaRPr lang="en-US" b="1" dirty="0">
              <a:latin typeface="Algerian" pitchFamily="82" charset="0"/>
            </a:endParaRPr>
          </a:p>
        </p:txBody>
      </p:sp>
      <p:sp>
        <p:nvSpPr>
          <p:cNvPr id="3" name="Content Placeholder 2"/>
          <p:cNvSpPr>
            <a:spLocks noGrp="1"/>
          </p:cNvSpPr>
          <p:nvPr>
            <p:ph idx="1"/>
          </p:nvPr>
        </p:nvSpPr>
        <p:spPr/>
        <p:txBody>
          <a:bodyPr/>
          <a:lstStyle/>
          <a:p>
            <a:pPr marL="0" indent="0">
              <a:buNone/>
            </a:pPr>
            <a:r>
              <a:rPr lang="en-US" b="1" dirty="0" smtClean="0"/>
              <a:t>Definition </a:t>
            </a:r>
            <a:r>
              <a:rPr lang="en-US" dirty="0" smtClean="0"/>
              <a:t>: Operators in JavaScript are special symbols used to perform operations on operands (values or variables). They are fundamental to programming as they allow us to manipulate data and make decisions. JavaScript has a variety of operators, each serving a different purpose. Understanding these operators is crucial for writing effective and efficient code.</a:t>
            </a:r>
          </a:p>
          <a:p>
            <a:pPr>
              <a:buNone/>
            </a:pPr>
            <a:endParaRPr lang="en-US"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String Operators</a:t>
            </a:r>
            <a:endParaRPr lang="en-US" b="1" dirty="0">
              <a:latin typeface="Algerian" pitchFamily="82" charset="0"/>
            </a:endParaRPr>
          </a:p>
        </p:txBody>
      </p:sp>
      <p:sp>
        <p:nvSpPr>
          <p:cNvPr id="3" name="Content Placeholder 2"/>
          <p:cNvSpPr>
            <a:spLocks noGrp="1"/>
          </p:cNvSpPr>
          <p:nvPr>
            <p:ph idx="1"/>
          </p:nvPr>
        </p:nvSpPr>
        <p:spPr/>
        <p:txBody>
          <a:bodyPr>
            <a:normAutofit/>
          </a:bodyPr>
          <a:lstStyle/>
          <a:p>
            <a:pPr>
              <a:buNone/>
            </a:pPr>
            <a:r>
              <a:rPr lang="en-US" sz="2800" b="1" dirty="0" smtClean="0">
                <a:latin typeface="Algerian" pitchFamily="82" charset="0"/>
              </a:rPr>
              <a:t>1.Concatenation (+ operator) :</a:t>
            </a:r>
            <a:endParaRPr lang="en-US" sz="2800" dirty="0" smtClean="0">
              <a:latin typeface="Algerian" pitchFamily="82" charset="0"/>
            </a:endParaRPr>
          </a:p>
          <a:p>
            <a:pPr marL="0" indent="0">
              <a:buNone/>
            </a:pPr>
            <a:r>
              <a:rPr lang="en-US" sz="2000" dirty="0" smtClean="0">
                <a:latin typeface="Cambria Math" pitchFamily="18" charset="0"/>
                <a:ea typeface="Cambria Math" pitchFamily="18" charset="0"/>
              </a:rPr>
              <a:t>  Used to combine two or more strings.</a:t>
            </a:r>
          </a:p>
          <a:p>
            <a:pPr>
              <a:buNone/>
            </a:pPr>
            <a:endParaRPr lang="en-US" sz="2000" dirty="0" smtClean="0">
              <a:latin typeface="Cambria Math" pitchFamily="18" charset="0"/>
              <a:ea typeface="Cambria Math" pitchFamily="18" charset="0"/>
            </a:endParaRPr>
          </a:p>
        </p:txBody>
      </p:sp>
      <p:sp>
        <p:nvSpPr>
          <p:cNvPr id="5" name="Rectangle 4"/>
          <p:cNvSpPr/>
          <p:nvPr/>
        </p:nvSpPr>
        <p:spPr>
          <a:xfrm>
            <a:off x="1752600" y="3429000"/>
            <a:ext cx="5410200" cy="2514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lvl="1"/>
            <a:r>
              <a:rPr lang="en-US" b="1" dirty="0" smtClean="0"/>
              <a:t>Example:</a:t>
            </a:r>
            <a:endParaRPr lang="en-US" dirty="0" smtClean="0"/>
          </a:p>
          <a:p>
            <a:pPr lvl="1">
              <a:buNone/>
            </a:pPr>
            <a:r>
              <a:rPr lang="en-US" dirty="0" smtClean="0"/>
              <a:t>let str1 = "Hello";</a:t>
            </a:r>
          </a:p>
          <a:p>
            <a:pPr lvl="1">
              <a:buNone/>
            </a:pPr>
            <a:r>
              <a:rPr lang="en-US" dirty="0" smtClean="0"/>
              <a:t> let str2 = "World"; let result = str1 + " " + str2;</a:t>
            </a:r>
          </a:p>
          <a:p>
            <a:pPr lvl="1">
              <a:buNone/>
            </a:pPr>
            <a:endParaRPr lang="en-US" dirty="0" smtClean="0"/>
          </a:p>
          <a:p>
            <a:pPr lvl="1">
              <a:buNone/>
            </a:pPr>
            <a:r>
              <a:rPr lang="en-US" dirty="0" smtClean="0"/>
              <a:t> </a:t>
            </a:r>
          </a:p>
          <a:p>
            <a:pPr lvl="1">
              <a:buNone/>
            </a:pPr>
            <a:r>
              <a:rPr lang="en-US" dirty="0" smtClean="0"/>
              <a:t>OUTPUT:</a:t>
            </a:r>
          </a:p>
          <a:p>
            <a:pPr lvl="1">
              <a:buNone/>
            </a:pPr>
            <a:r>
              <a:rPr lang="en-US" dirty="0" smtClean="0"/>
              <a:t>"Hello World"</a:t>
            </a: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762000"/>
            <a:ext cx="8305800" cy="1785104"/>
          </a:xfrm>
          <a:prstGeom prst="rect">
            <a:avLst/>
          </a:prstGeom>
          <a:noFill/>
        </p:spPr>
        <p:txBody>
          <a:bodyPr wrap="square" rtlCol="0">
            <a:spAutoFit/>
          </a:bodyPr>
          <a:lstStyle/>
          <a:p>
            <a:r>
              <a:rPr lang="en-US" sz="3200" b="1" dirty="0" smtClean="0">
                <a:latin typeface="Algerian" pitchFamily="82" charset="0"/>
              </a:rPr>
              <a:t>2.Template Literals (`):</a:t>
            </a:r>
          </a:p>
          <a:p>
            <a:endParaRPr lang="en-US" sz="2000" dirty="0" smtClean="0">
              <a:latin typeface="Algerian" pitchFamily="82" charset="0"/>
            </a:endParaRPr>
          </a:p>
          <a:p>
            <a:pPr>
              <a:buFont typeface="Wingdings" pitchFamily="2" charset="2"/>
              <a:buChar char="§"/>
            </a:pPr>
            <a:r>
              <a:rPr lang="en-US" sz="2000" dirty="0" smtClean="0">
                <a:latin typeface="Cambria Math" pitchFamily="18" charset="0"/>
                <a:ea typeface="Cambria Math" pitchFamily="18" charset="0"/>
              </a:rPr>
              <a:t>   Provides a more powerful way to handle string interpolation and multi-line strings.</a:t>
            </a:r>
          </a:p>
          <a:p>
            <a:endParaRPr lang="en-US" dirty="0"/>
          </a:p>
        </p:txBody>
      </p:sp>
      <p:sp>
        <p:nvSpPr>
          <p:cNvPr id="3" name="Rectangle 2"/>
          <p:cNvSpPr/>
          <p:nvPr/>
        </p:nvSpPr>
        <p:spPr>
          <a:xfrm>
            <a:off x="1752600" y="3124200"/>
            <a:ext cx="5181600" cy="2362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latin typeface="Cambria Math" pitchFamily="18" charset="0"/>
                <a:ea typeface="Cambria Math" pitchFamily="18" charset="0"/>
              </a:rPr>
              <a:t>Example:</a:t>
            </a:r>
          </a:p>
          <a:p>
            <a:r>
              <a:rPr lang="en-US" sz="2000" dirty="0" smtClean="0">
                <a:latin typeface="Cambria Math" pitchFamily="18" charset="0"/>
                <a:ea typeface="Cambria Math" pitchFamily="18" charset="0"/>
              </a:rPr>
              <a:t>let name = "Alice"; </a:t>
            </a:r>
          </a:p>
          <a:p>
            <a:r>
              <a:rPr lang="en-US" sz="2000" dirty="0" smtClean="0">
                <a:latin typeface="Cambria Math" pitchFamily="18" charset="0"/>
                <a:ea typeface="Cambria Math" pitchFamily="18" charset="0"/>
              </a:rPr>
              <a:t>let greeting = `Hello, ${name}!`; </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Output</a:t>
            </a:r>
          </a:p>
          <a:p>
            <a:endParaRPr lang="en-US" sz="2000" dirty="0" smtClean="0">
              <a:latin typeface="Cambria Math" pitchFamily="18" charset="0"/>
              <a:ea typeface="Cambria Math" pitchFamily="18" charset="0"/>
            </a:endParaRPr>
          </a:p>
          <a:p>
            <a:r>
              <a:rPr lang="en-US" sz="2000" dirty="0" smtClean="0">
                <a:latin typeface="Cambria Math" pitchFamily="18" charset="0"/>
                <a:ea typeface="Cambria Math" pitchFamily="18" charset="0"/>
              </a:rPr>
              <a:t> "Hello, Alice!"</a:t>
            </a:r>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450" decel="100000" fill="hold"/>
                                        <p:tgtEl>
                                          <p:spTgt spid="2"/>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Operators Precedence:</a:t>
            </a:r>
            <a:endParaRPr lang="en-US" b="1" dirty="0">
              <a:latin typeface="Algerian" pitchFamily="82" charset="0"/>
            </a:endParaRPr>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arenR"/>
            </a:pPr>
            <a:r>
              <a:rPr lang="en-US" b="1" dirty="0" smtClean="0">
                <a:solidFill>
                  <a:srgbClr val="C00000"/>
                </a:solidFill>
                <a:latin typeface="Cambria Math" pitchFamily="18" charset="0"/>
                <a:ea typeface="Cambria Math" pitchFamily="18" charset="0"/>
              </a:rPr>
              <a:t>Parentheses (()): </a:t>
            </a:r>
            <a:r>
              <a:rPr lang="en-US" dirty="0" smtClean="0">
                <a:solidFill>
                  <a:srgbClr val="C00000"/>
                </a:solidFill>
                <a:latin typeface="Cambria Math" pitchFamily="18" charset="0"/>
                <a:ea typeface="Cambria Math" pitchFamily="18" charset="0"/>
              </a:rPr>
              <a:t> </a:t>
            </a:r>
            <a:r>
              <a:rPr lang="en-US" dirty="0" smtClean="0">
                <a:latin typeface="Cambria Math" pitchFamily="18" charset="0"/>
                <a:ea typeface="Cambria Math" pitchFamily="18" charset="0"/>
              </a:rPr>
              <a:t>Used to group expressions and override default precedence.</a:t>
            </a:r>
          </a:p>
          <a:p>
            <a:pPr marL="0" indent="0">
              <a:buNone/>
            </a:pPr>
            <a:r>
              <a:rPr lang="en-US" b="1" dirty="0" smtClean="0">
                <a:latin typeface="Cambria Math" pitchFamily="18" charset="0"/>
                <a:ea typeface="Cambria Math" pitchFamily="18" charset="0"/>
              </a:rPr>
              <a:t>        Example:</a:t>
            </a:r>
            <a:r>
              <a:rPr lang="en-US" dirty="0" smtClean="0">
                <a:latin typeface="Cambria Math" pitchFamily="18" charset="0"/>
                <a:ea typeface="Cambria Math" pitchFamily="18" charset="0"/>
              </a:rPr>
              <a:t> (2 + 3) * 4 evaluates to 20.</a:t>
            </a:r>
          </a:p>
          <a:p>
            <a:pPr marL="514350" indent="-514350">
              <a:buFont typeface="+mj-lt"/>
              <a:buAutoNum type="arabicParenR" startAt="2"/>
            </a:pPr>
            <a:r>
              <a:rPr lang="en-US" b="1" dirty="0" smtClean="0">
                <a:solidFill>
                  <a:srgbClr val="C00000"/>
                </a:solidFill>
                <a:latin typeface="Cambria Math" pitchFamily="18" charset="0"/>
                <a:ea typeface="Cambria Math" pitchFamily="18" charset="0"/>
              </a:rPr>
              <a:t>Member Access (. and []):</a:t>
            </a:r>
            <a:r>
              <a:rPr lang="en-US" dirty="0" smtClean="0">
                <a:solidFill>
                  <a:srgbClr val="C00000"/>
                </a:solidFill>
                <a:latin typeface="Cambria Math" pitchFamily="18" charset="0"/>
                <a:ea typeface="Cambria Math" pitchFamily="18" charset="0"/>
              </a:rPr>
              <a:t> </a:t>
            </a:r>
            <a:r>
              <a:rPr lang="en-US" dirty="0" smtClean="0">
                <a:latin typeface="Cambria Math" pitchFamily="18" charset="0"/>
                <a:ea typeface="Cambria Math" pitchFamily="18" charset="0"/>
              </a:rPr>
              <a:t>Used to access properties or methods of an object and array elements.</a:t>
            </a:r>
          </a:p>
          <a:p>
            <a:pPr marL="0" indent="0">
              <a:buNone/>
            </a:pPr>
            <a:r>
              <a:rPr lang="en-US" b="1" dirty="0" smtClean="0">
                <a:latin typeface="Cambria Math" pitchFamily="18" charset="0"/>
                <a:ea typeface="Cambria Math" pitchFamily="18" charset="0"/>
              </a:rPr>
              <a:t>        Example:</a:t>
            </a:r>
            <a:r>
              <a:rPr lang="en-US" dirty="0" smtClean="0">
                <a:latin typeface="Cambria Math" pitchFamily="18" charset="0"/>
                <a:ea typeface="Cambria Math" pitchFamily="18" charset="0"/>
              </a:rPr>
              <a:t> obj.property, arr[0]</a:t>
            </a:r>
          </a:p>
          <a:p>
            <a:pPr marL="514350" indent="-514350">
              <a:buFont typeface="+mj-lt"/>
              <a:buAutoNum type="arabicParenR" startAt="3"/>
            </a:pPr>
            <a:r>
              <a:rPr lang="en-US" b="1" dirty="0" smtClean="0">
                <a:solidFill>
                  <a:srgbClr val="C00000"/>
                </a:solidFill>
                <a:latin typeface="Cambria Math" pitchFamily="18" charset="0"/>
                <a:ea typeface="Cambria Math" pitchFamily="18" charset="0"/>
              </a:rPr>
              <a:t>Unary Operators (++, --, +, -, ~, !): </a:t>
            </a:r>
            <a:r>
              <a:rPr lang="en-US" dirty="0" smtClean="0">
                <a:latin typeface="Cambria Math" pitchFamily="18" charset="0"/>
                <a:ea typeface="Cambria Math" pitchFamily="18" charset="0"/>
              </a:rPr>
              <a:t>Apply operations to a single operand. Includes increment, decrement, unary plus, unary negation, bitwise NOT, and logical NOT.</a:t>
            </a:r>
          </a:p>
          <a:p>
            <a:pPr marL="0" indent="0">
              <a:buNone/>
            </a:pPr>
            <a:r>
              <a:rPr lang="en-US" b="1" dirty="0" smtClean="0">
                <a:latin typeface="Cambria Math" pitchFamily="18" charset="0"/>
                <a:ea typeface="Cambria Math" pitchFamily="18" charset="0"/>
              </a:rPr>
              <a:t>        Example:</a:t>
            </a:r>
            <a:r>
              <a:rPr lang="en-US" dirty="0" smtClean="0">
                <a:latin typeface="Cambria Math" pitchFamily="18" charset="0"/>
                <a:ea typeface="Cambria Math" pitchFamily="18" charset="0"/>
              </a:rPr>
              <a:t> -a, !true, ++x</a:t>
            </a:r>
          </a:p>
          <a:p>
            <a:pPr marL="514350" indent="-514350">
              <a:buFont typeface="+mj-lt"/>
              <a:buAutoNum type="arabicParenR" startAt="4"/>
            </a:pPr>
            <a:r>
              <a:rPr lang="en-US" b="1" dirty="0" smtClean="0">
                <a:solidFill>
                  <a:srgbClr val="C00000"/>
                </a:solidFill>
                <a:latin typeface="Cambria Math" pitchFamily="18" charset="0"/>
                <a:ea typeface="Cambria Math" pitchFamily="18" charset="0"/>
              </a:rPr>
              <a:t>Exponentiation (**): </a:t>
            </a:r>
            <a:r>
              <a:rPr lang="en-US" dirty="0" smtClean="0">
                <a:solidFill>
                  <a:srgbClr val="C00000"/>
                </a:solidFill>
                <a:latin typeface="Cambria Math" pitchFamily="18" charset="0"/>
                <a:ea typeface="Cambria Math" pitchFamily="18" charset="0"/>
              </a:rPr>
              <a:t> </a:t>
            </a:r>
            <a:r>
              <a:rPr lang="en-US" dirty="0" smtClean="0">
                <a:latin typeface="Cambria Math" pitchFamily="18" charset="0"/>
                <a:ea typeface="Cambria Math" pitchFamily="18" charset="0"/>
              </a:rPr>
              <a:t>Performs exponentiation (raising a number to a power).</a:t>
            </a:r>
          </a:p>
          <a:p>
            <a:pPr marL="0" indent="0">
              <a:buNone/>
            </a:pPr>
            <a:r>
              <a:rPr lang="en-US" b="1" dirty="0" smtClean="0">
                <a:latin typeface="Cambria Math" pitchFamily="18" charset="0"/>
                <a:ea typeface="Cambria Math" pitchFamily="18" charset="0"/>
              </a:rPr>
              <a:t>        Example:</a:t>
            </a:r>
            <a:r>
              <a:rPr lang="en-US" dirty="0" smtClean="0">
                <a:latin typeface="Cambria Math" pitchFamily="18" charset="0"/>
                <a:ea typeface="Cambria Math" pitchFamily="18" charset="0"/>
              </a:rPr>
              <a:t> 2 ** 3 evaluates to 8.</a:t>
            </a:r>
          </a:p>
          <a:p>
            <a:endParaRPr lang="en-US" dirty="0" smtClean="0"/>
          </a:p>
          <a:p>
            <a:endParaRPr lang="en-US"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762000"/>
            <a:ext cx="8686800" cy="5447645"/>
          </a:xfrm>
          <a:prstGeom prst="rect">
            <a:avLst/>
          </a:prstGeom>
          <a:noFill/>
        </p:spPr>
        <p:txBody>
          <a:bodyPr wrap="square" rtlCol="0">
            <a:spAutoFit/>
          </a:bodyPr>
          <a:lstStyle/>
          <a:p>
            <a:pPr marL="457200" indent="-457200">
              <a:buClr>
                <a:schemeClr val="tx2"/>
              </a:buClr>
              <a:buFont typeface="+mj-lt"/>
              <a:buAutoNum type="arabicParenR" startAt="5"/>
            </a:pPr>
            <a:r>
              <a:rPr lang="en-US" sz="2400" b="1" dirty="0" smtClean="0">
                <a:solidFill>
                  <a:srgbClr val="C00000"/>
                </a:solidFill>
                <a:latin typeface="Cambria Math" pitchFamily="18" charset="0"/>
                <a:ea typeface="Cambria Math" pitchFamily="18" charset="0"/>
              </a:rPr>
              <a:t>Multiplication, Division, Modulus (*, /, %):</a:t>
            </a:r>
            <a:r>
              <a:rPr lang="en-US" sz="2400" dirty="0" smtClean="0">
                <a:solidFill>
                  <a:srgbClr val="C00000"/>
                </a:solidFill>
                <a:latin typeface="Cambria Math" pitchFamily="18" charset="0"/>
                <a:ea typeface="Cambria Math" pitchFamily="18" charset="0"/>
              </a:rPr>
              <a:t> </a:t>
            </a:r>
            <a:r>
              <a:rPr lang="en-US" sz="2400" dirty="0" smtClean="0">
                <a:latin typeface="Cambria Math" pitchFamily="18" charset="0"/>
                <a:ea typeface="Cambria Math" pitchFamily="18" charset="0"/>
              </a:rPr>
              <a:t>Perform arithmetic operations: multiplication, division, and modulus.</a:t>
            </a:r>
          </a:p>
          <a:p>
            <a:r>
              <a:rPr lang="en-US" sz="2400" b="1" dirty="0" smtClean="0">
                <a:latin typeface="Cambria Math" pitchFamily="18" charset="0"/>
                <a:ea typeface="Cambria Math" pitchFamily="18" charset="0"/>
              </a:rPr>
              <a:t>Example:</a:t>
            </a:r>
            <a:r>
              <a:rPr lang="en-US" sz="2400" dirty="0" smtClean="0">
                <a:latin typeface="Cambria Math" pitchFamily="18" charset="0"/>
                <a:ea typeface="Cambria Math" pitchFamily="18" charset="0"/>
              </a:rPr>
              <a:t> 6 / 2 * 3 evaluates to 9.</a:t>
            </a:r>
          </a:p>
          <a:p>
            <a:pPr marL="457200" indent="-457200">
              <a:buClr>
                <a:schemeClr val="tx2"/>
              </a:buClr>
              <a:buFont typeface="+mj-lt"/>
              <a:buAutoNum type="arabicParenR" startAt="6"/>
            </a:pPr>
            <a:r>
              <a:rPr lang="en-US" sz="2400" b="1" dirty="0" smtClean="0">
                <a:solidFill>
                  <a:srgbClr val="C00000"/>
                </a:solidFill>
                <a:latin typeface="Cambria Math" pitchFamily="18" charset="0"/>
                <a:ea typeface="Cambria Math" pitchFamily="18" charset="0"/>
              </a:rPr>
              <a:t>Addition and Subtraction (+, -):</a:t>
            </a:r>
            <a:r>
              <a:rPr lang="en-US" sz="2400" dirty="0" smtClean="0">
                <a:solidFill>
                  <a:srgbClr val="C00000"/>
                </a:solidFill>
                <a:latin typeface="Cambria Math" pitchFamily="18" charset="0"/>
                <a:ea typeface="Cambria Math" pitchFamily="18" charset="0"/>
              </a:rPr>
              <a:t> </a:t>
            </a:r>
            <a:r>
              <a:rPr lang="en-US" sz="2400" dirty="0" smtClean="0">
                <a:latin typeface="Cambria Math" pitchFamily="18" charset="0"/>
                <a:ea typeface="Cambria Math" pitchFamily="18" charset="0"/>
              </a:rPr>
              <a:t>Perform arithmetic addition and subtraction.</a:t>
            </a:r>
          </a:p>
          <a:p>
            <a:r>
              <a:rPr lang="en-US" sz="2400" b="1" dirty="0" smtClean="0">
                <a:latin typeface="Cambria Math" pitchFamily="18" charset="0"/>
                <a:ea typeface="Cambria Math" pitchFamily="18" charset="0"/>
              </a:rPr>
              <a:t>Example:</a:t>
            </a:r>
            <a:r>
              <a:rPr lang="en-US" sz="2400" dirty="0" smtClean="0">
                <a:latin typeface="Cambria Math" pitchFamily="18" charset="0"/>
                <a:ea typeface="Cambria Math" pitchFamily="18" charset="0"/>
              </a:rPr>
              <a:t> 5 + 3 - 2 evaluates to 6.</a:t>
            </a:r>
          </a:p>
          <a:p>
            <a:pPr marL="457200" indent="-457200">
              <a:buClr>
                <a:schemeClr val="tx2"/>
              </a:buClr>
              <a:buFont typeface="+mj-lt"/>
              <a:buAutoNum type="arabicParenR" startAt="7"/>
            </a:pPr>
            <a:r>
              <a:rPr lang="en-US" sz="2400" b="1" dirty="0" smtClean="0">
                <a:solidFill>
                  <a:srgbClr val="C00000"/>
                </a:solidFill>
                <a:latin typeface="Cambria Math" pitchFamily="18" charset="0"/>
                <a:ea typeface="Cambria Math" pitchFamily="18" charset="0"/>
              </a:rPr>
              <a:t>Bitwise Shift Operators (&lt;&lt;, &gt;&gt;, &gt;&gt;&gt;):</a:t>
            </a:r>
            <a:r>
              <a:rPr lang="en-US" sz="2400" dirty="0" smtClean="0">
                <a:solidFill>
                  <a:srgbClr val="C00000"/>
                </a:solidFill>
                <a:latin typeface="Cambria Math" pitchFamily="18" charset="0"/>
                <a:ea typeface="Cambria Math" pitchFamily="18" charset="0"/>
              </a:rPr>
              <a:t> </a:t>
            </a:r>
            <a:r>
              <a:rPr lang="en-US" sz="2400" dirty="0" smtClean="0">
                <a:latin typeface="Cambria Math" pitchFamily="18" charset="0"/>
                <a:ea typeface="Cambria Math" pitchFamily="18" charset="0"/>
              </a:rPr>
              <a:t>Perform bitwise shifts: left shift, right shift, and unsigned right shift.</a:t>
            </a:r>
          </a:p>
          <a:p>
            <a:r>
              <a:rPr lang="en-US" sz="2400" b="1" dirty="0" smtClean="0">
                <a:latin typeface="Cambria Math" pitchFamily="18" charset="0"/>
                <a:ea typeface="Cambria Math" pitchFamily="18" charset="0"/>
              </a:rPr>
              <a:t>Example:</a:t>
            </a:r>
            <a:r>
              <a:rPr lang="en-US" sz="2400" dirty="0" smtClean="0">
                <a:latin typeface="Cambria Math" pitchFamily="18" charset="0"/>
                <a:ea typeface="Cambria Math" pitchFamily="18" charset="0"/>
              </a:rPr>
              <a:t> 4 &lt;&lt; 1 evaluates to 8.</a:t>
            </a:r>
          </a:p>
          <a:p>
            <a:pPr marL="457200" indent="-457200">
              <a:buClr>
                <a:schemeClr val="tx2"/>
              </a:buClr>
              <a:buFont typeface="+mj-lt"/>
              <a:buAutoNum type="arabicParenR" startAt="8"/>
            </a:pPr>
            <a:r>
              <a:rPr lang="en-US" sz="2400" b="1" dirty="0" smtClean="0">
                <a:solidFill>
                  <a:srgbClr val="C00000"/>
                </a:solidFill>
                <a:latin typeface="Cambria Math" pitchFamily="18" charset="0"/>
                <a:ea typeface="Cambria Math" pitchFamily="18" charset="0"/>
              </a:rPr>
              <a:t>Relational Operators (&lt;, &lt;=, &gt;, &gt;=, instanceof): </a:t>
            </a:r>
            <a:r>
              <a:rPr lang="en-US" sz="2400" dirty="0" smtClean="0">
                <a:solidFill>
                  <a:srgbClr val="C00000"/>
                </a:solidFill>
                <a:latin typeface="Cambria Math" pitchFamily="18" charset="0"/>
                <a:ea typeface="Cambria Math" pitchFamily="18" charset="0"/>
              </a:rPr>
              <a:t> </a:t>
            </a:r>
            <a:r>
              <a:rPr lang="en-US" sz="2400" dirty="0" smtClean="0">
                <a:latin typeface="Cambria Math" pitchFamily="18" charset="0"/>
                <a:ea typeface="Cambria Math" pitchFamily="18" charset="0"/>
              </a:rPr>
              <a:t>Compare values and types: less than, less than or equal to, greater than, greater than or equal to, and instance of.</a:t>
            </a:r>
          </a:p>
          <a:p>
            <a:r>
              <a:rPr lang="en-US" sz="2400" b="1" dirty="0" smtClean="0">
                <a:latin typeface="Cambria Math" pitchFamily="18" charset="0"/>
                <a:ea typeface="Cambria Math" pitchFamily="18" charset="0"/>
              </a:rPr>
              <a:t>Example:</a:t>
            </a:r>
            <a:r>
              <a:rPr lang="en-US" sz="2400" dirty="0" smtClean="0">
                <a:latin typeface="Cambria Math" pitchFamily="18" charset="0"/>
                <a:ea typeface="Cambria Math" pitchFamily="18" charset="0"/>
              </a:rPr>
              <a:t> 5 &lt; 10 evaluates to true.</a:t>
            </a:r>
          </a:p>
          <a:p>
            <a:r>
              <a:rPr lang="en-US" dirty="0" smtClean="0"/>
              <a:t>.</a:t>
            </a:r>
          </a:p>
          <a:p>
            <a:endParaRPr lang="en-US" dirty="0"/>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09600"/>
            <a:ext cx="8305800" cy="5909310"/>
          </a:xfrm>
          <a:prstGeom prst="rect">
            <a:avLst/>
          </a:prstGeom>
          <a:noFill/>
        </p:spPr>
        <p:txBody>
          <a:bodyPr wrap="square" rtlCol="0">
            <a:spAutoFit/>
          </a:bodyPr>
          <a:lstStyle/>
          <a:p>
            <a:pPr marL="457200" indent="-457200">
              <a:buClr>
                <a:schemeClr val="tx2"/>
              </a:buClr>
              <a:buFont typeface="+mj-lt"/>
              <a:buAutoNum type="arabicParenR" startAt="9"/>
            </a:pPr>
            <a:r>
              <a:rPr lang="en-US" sz="2400" b="1" dirty="0" smtClean="0">
                <a:solidFill>
                  <a:srgbClr val="C00000"/>
                </a:solidFill>
                <a:latin typeface="Cambria Math" pitchFamily="18" charset="0"/>
                <a:ea typeface="Cambria Math" pitchFamily="18" charset="0"/>
              </a:rPr>
              <a:t>Equality Operators (==, !=, ===, !==):</a:t>
            </a:r>
            <a:r>
              <a:rPr lang="en-US" sz="2400" dirty="0" smtClean="0">
                <a:solidFill>
                  <a:srgbClr val="C00000"/>
                </a:solidFill>
                <a:latin typeface="Cambria Math" pitchFamily="18" charset="0"/>
                <a:ea typeface="Cambria Math" pitchFamily="18" charset="0"/>
              </a:rPr>
              <a:t> </a:t>
            </a:r>
            <a:r>
              <a:rPr lang="en-US" sz="2400" dirty="0" smtClean="0">
                <a:latin typeface="Cambria Math" pitchFamily="18" charset="0"/>
                <a:ea typeface="Cambria Math" pitchFamily="18" charset="0"/>
              </a:rPr>
              <a:t>Check equality and inequality with type conversion (==, !=) and without type conversion (===, !==).</a:t>
            </a:r>
          </a:p>
          <a:p>
            <a:r>
              <a:rPr lang="en-US" sz="2400" b="1" dirty="0" smtClean="0">
                <a:latin typeface="Cambria Math" pitchFamily="18" charset="0"/>
                <a:ea typeface="Cambria Math" pitchFamily="18" charset="0"/>
              </a:rPr>
              <a:t>Example:</a:t>
            </a:r>
            <a:r>
              <a:rPr lang="en-US" sz="2400" dirty="0" smtClean="0">
                <a:latin typeface="Cambria Math" pitchFamily="18" charset="0"/>
                <a:ea typeface="Cambria Math" pitchFamily="18" charset="0"/>
              </a:rPr>
              <a:t> 5 == '5' evaluates to true, 5 === '5' evaluates to false.</a:t>
            </a:r>
          </a:p>
          <a:p>
            <a:pPr marL="457200" indent="-457200">
              <a:buClr>
                <a:schemeClr val="tx2"/>
              </a:buClr>
              <a:buFont typeface="+mj-lt"/>
              <a:buAutoNum type="arabicParenR" startAt="10"/>
            </a:pPr>
            <a:r>
              <a:rPr lang="en-US" sz="2400" b="1" dirty="0" smtClean="0">
                <a:solidFill>
                  <a:srgbClr val="C00000"/>
                </a:solidFill>
                <a:latin typeface="Cambria Math" pitchFamily="18" charset="0"/>
                <a:ea typeface="Cambria Math" pitchFamily="18" charset="0"/>
              </a:rPr>
              <a:t>  Bitwise AND (&amp;):</a:t>
            </a:r>
            <a:r>
              <a:rPr lang="en-US" sz="2400" dirty="0" smtClean="0">
                <a:solidFill>
                  <a:srgbClr val="C00000"/>
                </a:solidFill>
                <a:latin typeface="Cambria Math" pitchFamily="18" charset="0"/>
                <a:ea typeface="Cambria Math" pitchFamily="18" charset="0"/>
              </a:rPr>
              <a:t> </a:t>
            </a:r>
            <a:r>
              <a:rPr lang="en-US" sz="2400" dirty="0" smtClean="0">
                <a:latin typeface="Cambria Math" pitchFamily="18" charset="0"/>
                <a:ea typeface="Cambria Math" pitchFamily="18" charset="0"/>
              </a:rPr>
              <a:t>Perform a bitwise AND operation.</a:t>
            </a:r>
          </a:p>
          <a:p>
            <a:r>
              <a:rPr lang="en-US" sz="2400" b="1" dirty="0" smtClean="0">
                <a:latin typeface="Cambria Math" pitchFamily="18" charset="0"/>
                <a:ea typeface="Cambria Math" pitchFamily="18" charset="0"/>
              </a:rPr>
              <a:t>Example:</a:t>
            </a:r>
            <a:r>
              <a:rPr lang="en-US" sz="2400" dirty="0" smtClean="0">
                <a:latin typeface="Cambria Math" pitchFamily="18" charset="0"/>
                <a:ea typeface="Cambria Math" pitchFamily="18" charset="0"/>
              </a:rPr>
              <a:t> 5 &amp; 3 evaluates to 1.</a:t>
            </a:r>
          </a:p>
          <a:p>
            <a:pPr marL="457200" indent="-457200">
              <a:buClr>
                <a:schemeClr val="tx2"/>
              </a:buClr>
              <a:buFont typeface="+mj-lt"/>
              <a:buAutoNum type="arabicParenR" startAt="11"/>
            </a:pPr>
            <a:r>
              <a:rPr lang="en-US" sz="2400" b="1" dirty="0" smtClean="0">
                <a:solidFill>
                  <a:srgbClr val="C00000"/>
                </a:solidFill>
                <a:latin typeface="Cambria Math" pitchFamily="18" charset="0"/>
                <a:ea typeface="Cambria Math" pitchFamily="18" charset="0"/>
              </a:rPr>
              <a:t>  Bitwise XOR (^):</a:t>
            </a:r>
            <a:r>
              <a:rPr lang="en-US" sz="2400" dirty="0" smtClean="0">
                <a:solidFill>
                  <a:srgbClr val="C00000"/>
                </a:solidFill>
                <a:latin typeface="Cambria Math" pitchFamily="18" charset="0"/>
                <a:ea typeface="Cambria Math" pitchFamily="18" charset="0"/>
              </a:rPr>
              <a:t> </a:t>
            </a:r>
            <a:r>
              <a:rPr lang="en-US" sz="2400" dirty="0" smtClean="0">
                <a:latin typeface="Cambria Math" pitchFamily="18" charset="0"/>
                <a:ea typeface="Cambria Math" pitchFamily="18" charset="0"/>
              </a:rPr>
              <a:t>Perform a bitwise XOR (exclusive OR) operation.</a:t>
            </a:r>
          </a:p>
          <a:p>
            <a:r>
              <a:rPr lang="en-US" sz="2400" b="1" dirty="0" smtClean="0">
                <a:latin typeface="Cambria Math" pitchFamily="18" charset="0"/>
                <a:ea typeface="Cambria Math" pitchFamily="18" charset="0"/>
              </a:rPr>
              <a:t>Example:</a:t>
            </a:r>
            <a:r>
              <a:rPr lang="en-US" sz="2400" dirty="0" smtClean="0">
                <a:latin typeface="Cambria Math" pitchFamily="18" charset="0"/>
                <a:ea typeface="Cambria Math" pitchFamily="18" charset="0"/>
              </a:rPr>
              <a:t> 5 ^ 3 evaluates to 6.</a:t>
            </a:r>
          </a:p>
          <a:p>
            <a:pPr marL="457200" indent="-457200">
              <a:buClr>
                <a:schemeClr val="tx2"/>
              </a:buClr>
              <a:buFont typeface="+mj-lt"/>
              <a:buAutoNum type="arabicParenR" startAt="12"/>
            </a:pPr>
            <a:r>
              <a:rPr lang="en-US" sz="2400" b="1" dirty="0" smtClean="0">
                <a:solidFill>
                  <a:srgbClr val="C00000"/>
                </a:solidFill>
                <a:latin typeface="Cambria Math" pitchFamily="18" charset="0"/>
                <a:ea typeface="Cambria Math" pitchFamily="18" charset="0"/>
              </a:rPr>
              <a:t>  Bitwise OR (|):</a:t>
            </a:r>
            <a:r>
              <a:rPr lang="en-US" sz="2400" dirty="0" smtClean="0">
                <a:latin typeface="Cambria Math" pitchFamily="18" charset="0"/>
                <a:ea typeface="Cambria Math" pitchFamily="18" charset="0"/>
              </a:rPr>
              <a:t> Perform a bitwise OR operation.</a:t>
            </a:r>
          </a:p>
          <a:p>
            <a:r>
              <a:rPr lang="en-US" sz="2400" b="1" dirty="0" smtClean="0">
                <a:latin typeface="Cambria Math" pitchFamily="18" charset="0"/>
                <a:ea typeface="Cambria Math" pitchFamily="18" charset="0"/>
              </a:rPr>
              <a:t>Example:</a:t>
            </a:r>
            <a:r>
              <a:rPr lang="en-US" sz="2400" dirty="0" smtClean="0">
                <a:latin typeface="Cambria Math" pitchFamily="18" charset="0"/>
                <a:ea typeface="Cambria Math" pitchFamily="18" charset="0"/>
              </a:rPr>
              <a:t> 5 | 3 evaluates to 7.</a:t>
            </a:r>
          </a:p>
          <a:p>
            <a:pPr marL="457200" indent="-457200">
              <a:buClr>
                <a:schemeClr val="tx2"/>
              </a:buClr>
              <a:buFont typeface="+mj-lt"/>
              <a:buAutoNum type="arabicParenR" startAt="13"/>
            </a:pPr>
            <a:r>
              <a:rPr lang="en-US" sz="2400" b="1" dirty="0" smtClean="0">
                <a:solidFill>
                  <a:srgbClr val="C00000"/>
                </a:solidFill>
                <a:latin typeface="Cambria Math" pitchFamily="18" charset="0"/>
                <a:ea typeface="Cambria Math" pitchFamily="18" charset="0"/>
              </a:rPr>
              <a:t>  Logical AND (&amp;&amp;):</a:t>
            </a:r>
            <a:r>
              <a:rPr lang="en-US" sz="2400" dirty="0" smtClean="0">
                <a:solidFill>
                  <a:srgbClr val="C00000"/>
                </a:solidFill>
                <a:latin typeface="Cambria Math" pitchFamily="18" charset="0"/>
                <a:ea typeface="Cambria Math" pitchFamily="18" charset="0"/>
              </a:rPr>
              <a:t> </a:t>
            </a:r>
            <a:r>
              <a:rPr lang="en-US" sz="2400" dirty="0" smtClean="0">
                <a:latin typeface="Cambria Math" pitchFamily="18" charset="0"/>
                <a:ea typeface="Cambria Math" pitchFamily="18" charset="0"/>
              </a:rPr>
              <a:t>Perform a logical AND operation. Evaluates the second operand only if the first is true.</a:t>
            </a:r>
          </a:p>
          <a:p>
            <a:r>
              <a:rPr lang="en-US" sz="2400" b="1" dirty="0" smtClean="0">
                <a:latin typeface="Cambria Math" pitchFamily="18" charset="0"/>
                <a:ea typeface="Cambria Math" pitchFamily="18" charset="0"/>
              </a:rPr>
              <a:t>Example:</a:t>
            </a:r>
            <a:r>
              <a:rPr lang="en-US" sz="2400" dirty="0" smtClean="0">
                <a:latin typeface="Cambria Math" pitchFamily="18" charset="0"/>
                <a:ea typeface="Cambria Math" pitchFamily="18" charset="0"/>
              </a:rPr>
              <a:t> true &amp;&amp; false evaluates to false.</a:t>
            </a:r>
          </a:p>
          <a:p>
            <a:endParaRPr lang="en-US" dirty="0"/>
          </a:p>
        </p:txBody>
      </p:sp>
    </p:spTree>
  </p:cSld>
  <p:clrMapOvr>
    <a:masterClrMapping/>
  </p:clrMapOvr>
  <p:transition spd="med">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dirty="0" smtClean="0">
                <a:latin typeface="Algerian" pitchFamily="82" charset="0"/>
              </a:rPr>
              <a:t>Operators Precedence:</a:t>
            </a:r>
            <a:endParaRPr lang="en-US" b="1" dirty="0">
              <a:latin typeface="Algerian" pitchFamily="82" charset="0"/>
            </a:endParaRPr>
          </a:p>
        </p:txBody>
      </p:sp>
      <p:graphicFrame>
        <p:nvGraphicFramePr>
          <p:cNvPr id="7" name="Content Placeholder 6"/>
          <p:cNvGraphicFramePr>
            <a:graphicFrameLocks noGrp="1"/>
          </p:cNvGraphicFramePr>
          <p:nvPr>
            <p:ph idx="1"/>
          </p:nvPr>
        </p:nvGraphicFramePr>
        <p:xfrm>
          <a:off x="533400" y="914400"/>
          <a:ext cx="8229600" cy="5862320"/>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95400">
                  <a:extLst>
                    <a:ext uri="{9D8B030D-6E8A-4147-A177-3AD203B41FA5}">
                      <a16:colId xmlns:a16="http://schemas.microsoft.com/office/drawing/2014/main" xmlns="" val="20001"/>
                    </a:ext>
                  </a:extLst>
                </a:gridCol>
                <a:gridCol w="5410200">
                  <a:extLst>
                    <a:ext uri="{9D8B030D-6E8A-4147-A177-3AD203B41FA5}">
                      <a16:colId xmlns:a16="http://schemas.microsoft.com/office/drawing/2014/main" xmlns="" val="20002"/>
                    </a:ext>
                  </a:extLst>
                </a:gridCol>
              </a:tblGrid>
              <a:tr h="370840">
                <a:tc>
                  <a:txBody>
                    <a:bodyPr/>
                    <a:lstStyle/>
                    <a:p>
                      <a:r>
                        <a:rPr lang="en-US" b="1" dirty="0">
                          <a:solidFill>
                            <a:schemeClr val="bg2">
                              <a:lumMod val="10000"/>
                            </a:schemeClr>
                          </a:solidFill>
                        </a:rPr>
                        <a:t>Precedence Level</a:t>
                      </a:r>
                      <a:endParaRPr lang="en-US" dirty="0">
                        <a:solidFill>
                          <a:schemeClr val="bg2">
                            <a:lumMod val="10000"/>
                          </a:schemeClr>
                        </a:solidFill>
                      </a:endParaRPr>
                    </a:p>
                  </a:txBody>
                  <a:tcPr anchor="ctr"/>
                </a:tc>
                <a:tc>
                  <a:txBody>
                    <a:bodyPr/>
                    <a:lstStyle/>
                    <a:p>
                      <a:r>
                        <a:rPr lang="en-US" dirty="0" smtClean="0">
                          <a:solidFill>
                            <a:schemeClr val="tx1"/>
                          </a:solidFill>
                        </a:rPr>
                        <a:t>Operators</a:t>
                      </a:r>
                      <a:endParaRPr lang="en-US" dirty="0">
                        <a:solidFill>
                          <a:schemeClr val="tx1"/>
                        </a:solidFill>
                      </a:endParaRPr>
                    </a:p>
                  </a:txBody>
                  <a:tcPr anchor="ctr"/>
                </a:tc>
                <a:tc>
                  <a:txBody>
                    <a:bodyPr/>
                    <a:lstStyle/>
                    <a:p>
                      <a:r>
                        <a:rPr lang="en-US" dirty="0" smtClean="0">
                          <a:solidFill>
                            <a:schemeClr val="tx1"/>
                          </a:solidFill>
                        </a:rPr>
                        <a:t>Description</a:t>
                      </a:r>
                      <a:endParaRPr lang="en-US" dirty="0">
                        <a:solidFill>
                          <a:schemeClr val="tx1"/>
                        </a:solidFill>
                      </a:endParaRPr>
                    </a:p>
                  </a:txBody>
                  <a:tcPr/>
                </a:tc>
                <a:extLst>
                  <a:ext uri="{0D108BD9-81ED-4DB2-BD59-A6C34878D82A}">
                    <a16:rowId xmlns:a16="http://schemas.microsoft.com/office/drawing/2014/main" xmlns="" val="10000"/>
                  </a:ext>
                </a:extLst>
              </a:tr>
              <a:tr h="370840">
                <a:tc>
                  <a:txBody>
                    <a:bodyPr/>
                    <a:lstStyle/>
                    <a:p>
                      <a:r>
                        <a:rPr lang="en-US" dirty="0" smtClean="0">
                          <a:solidFill>
                            <a:srgbClr val="C00000"/>
                          </a:solidFill>
                        </a:rPr>
                        <a:t>1.</a:t>
                      </a:r>
                    </a:p>
                  </a:txBody>
                  <a:tcPr/>
                </a:tc>
                <a:tc>
                  <a:txBody>
                    <a:bodyPr/>
                    <a:lstStyle/>
                    <a:p>
                      <a:r>
                        <a:rPr lang="en-US" dirty="0"/>
                        <a:t>()</a:t>
                      </a:r>
                    </a:p>
                  </a:txBody>
                  <a:tcPr anchor="ctr"/>
                </a:tc>
                <a:tc>
                  <a:txBody>
                    <a:bodyPr/>
                    <a:lstStyle/>
                    <a:p>
                      <a:r>
                        <a:rPr lang="en-US" b="1" dirty="0" smtClean="0">
                          <a:solidFill>
                            <a:srgbClr val="C00000"/>
                          </a:solidFill>
                        </a:rPr>
                        <a:t>Parentheses</a:t>
                      </a:r>
                      <a:r>
                        <a:rPr lang="en-US" dirty="0" smtClean="0">
                          <a:solidFill>
                            <a:srgbClr val="C00000"/>
                          </a:solidFill>
                        </a:rPr>
                        <a:t>: Override default precedence.</a:t>
                      </a:r>
                      <a:endParaRPr lang="en-US" dirty="0">
                        <a:solidFill>
                          <a:srgbClr val="C00000"/>
                        </a:solidFill>
                      </a:endParaRPr>
                    </a:p>
                  </a:txBody>
                  <a:tcPr/>
                </a:tc>
                <a:extLst>
                  <a:ext uri="{0D108BD9-81ED-4DB2-BD59-A6C34878D82A}">
                    <a16:rowId xmlns:a16="http://schemas.microsoft.com/office/drawing/2014/main" xmlns="" val="10001"/>
                  </a:ext>
                </a:extLst>
              </a:tr>
              <a:tr h="370840">
                <a:tc>
                  <a:txBody>
                    <a:bodyPr/>
                    <a:lstStyle/>
                    <a:p>
                      <a:r>
                        <a:rPr lang="en-US" dirty="0" smtClean="0">
                          <a:solidFill>
                            <a:srgbClr val="C00000"/>
                          </a:solidFill>
                        </a:rPr>
                        <a:t>2.</a:t>
                      </a:r>
                      <a:endParaRPr lang="en-US" dirty="0">
                        <a:solidFill>
                          <a:srgbClr val="C00000"/>
                        </a:solidFill>
                      </a:endParaRPr>
                    </a:p>
                  </a:txBody>
                  <a:tcPr/>
                </a:tc>
                <a:tc>
                  <a:txBody>
                    <a:bodyPr/>
                    <a:lstStyle/>
                    <a:p>
                      <a:r>
                        <a:rPr lang="en-US" dirty="0" smtClean="0"/>
                        <a:t>. []</a:t>
                      </a:r>
                      <a:endParaRPr lang="en-US" dirty="0"/>
                    </a:p>
                  </a:txBody>
                  <a:tcPr/>
                </a:tc>
                <a:tc>
                  <a:txBody>
                    <a:bodyPr/>
                    <a:lstStyle/>
                    <a:p>
                      <a:r>
                        <a:rPr lang="en-US" b="1" dirty="0" smtClean="0">
                          <a:solidFill>
                            <a:srgbClr val="C00000"/>
                          </a:solidFill>
                        </a:rPr>
                        <a:t>Member Access</a:t>
                      </a:r>
                      <a:r>
                        <a:rPr lang="en-US" dirty="0" smtClean="0">
                          <a:solidFill>
                            <a:srgbClr val="C00000"/>
                          </a:solidFill>
                        </a:rPr>
                        <a:t>: Access properties/methods or array elements.</a:t>
                      </a:r>
                      <a:endParaRPr lang="en-US" dirty="0">
                        <a:solidFill>
                          <a:srgbClr val="C00000"/>
                        </a:solidFill>
                      </a:endParaRPr>
                    </a:p>
                  </a:txBody>
                  <a:tcPr/>
                </a:tc>
                <a:extLst>
                  <a:ext uri="{0D108BD9-81ED-4DB2-BD59-A6C34878D82A}">
                    <a16:rowId xmlns:a16="http://schemas.microsoft.com/office/drawing/2014/main" xmlns="" val="10002"/>
                  </a:ext>
                </a:extLst>
              </a:tr>
              <a:tr h="370840">
                <a:tc>
                  <a:txBody>
                    <a:bodyPr/>
                    <a:lstStyle/>
                    <a:p>
                      <a:r>
                        <a:rPr lang="en-US" dirty="0" smtClean="0">
                          <a:solidFill>
                            <a:srgbClr val="C00000"/>
                          </a:solidFill>
                        </a:rPr>
                        <a:t>3.</a:t>
                      </a:r>
                      <a:endParaRPr lang="en-US" dirty="0">
                        <a:solidFill>
                          <a:srgbClr val="C00000"/>
                        </a:solidFill>
                      </a:endParaRPr>
                    </a:p>
                  </a:txBody>
                  <a:tcPr/>
                </a:tc>
                <a:tc>
                  <a:txBody>
                    <a:bodyPr/>
                    <a:lstStyle/>
                    <a:p>
                      <a:r>
                        <a:rPr lang="en-US" dirty="0" smtClean="0"/>
                        <a:t>++ -- + - ~ !</a:t>
                      </a:r>
                      <a:endParaRPr lang="en-US" dirty="0"/>
                    </a:p>
                  </a:txBody>
                  <a:tcPr/>
                </a:tc>
                <a:tc>
                  <a:txBody>
                    <a:bodyPr/>
                    <a:lstStyle/>
                    <a:p>
                      <a:r>
                        <a:rPr lang="en-US" b="1" dirty="0" smtClean="0">
                          <a:solidFill>
                            <a:srgbClr val="C00000"/>
                          </a:solidFill>
                        </a:rPr>
                        <a:t>Unary Operators</a:t>
                      </a:r>
                      <a:r>
                        <a:rPr lang="en-US" dirty="0" smtClean="0">
                          <a:solidFill>
                            <a:srgbClr val="C00000"/>
                          </a:solidFill>
                        </a:rPr>
                        <a:t>: Unary operations (increment, decrement, unary plus/negation, bitwise NOT).</a:t>
                      </a:r>
                      <a:endParaRPr lang="en-US" dirty="0">
                        <a:solidFill>
                          <a:srgbClr val="C00000"/>
                        </a:solidFill>
                      </a:endParaRPr>
                    </a:p>
                  </a:txBody>
                  <a:tcPr/>
                </a:tc>
                <a:extLst>
                  <a:ext uri="{0D108BD9-81ED-4DB2-BD59-A6C34878D82A}">
                    <a16:rowId xmlns:a16="http://schemas.microsoft.com/office/drawing/2014/main" xmlns="" val="10003"/>
                  </a:ext>
                </a:extLst>
              </a:tr>
              <a:tr h="370840">
                <a:tc>
                  <a:txBody>
                    <a:bodyPr/>
                    <a:lstStyle/>
                    <a:p>
                      <a:r>
                        <a:rPr lang="en-US" dirty="0" smtClean="0">
                          <a:solidFill>
                            <a:srgbClr val="C00000"/>
                          </a:solidFill>
                        </a:rPr>
                        <a:t>4.</a:t>
                      </a:r>
                      <a:endParaRPr lang="en-US" dirty="0">
                        <a:solidFill>
                          <a:srgbClr val="C00000"/>
                        </a:solidFill>
                      </a:endParaRPr>
                    </a:p>
                  </a:txBody>
                  <a:tcPr/>
                </a:tc>
                <a:tc>
                  <a:txBody>
                    <a:bodyPr/>
                    <a:lstStyle/>
                    <a:p>
                      <a:r>
                        <a:rPr lang="en-US" dirty="0" smtClean="0"/>
                        <a:t>**</a:t>
                      </a:r>
                      <a:endParaRPr lang="en-US" dirty="0"/>
                    </a:p>
                  </a:txBody>
                  <a:tcPr/>
                </a:tc>
                <a:tc>
                  <a:txBody>
                    <a:bodyPr/>
                    <a:lstStyle/>
                    <a:p>
                      <a:r>
                        <a:rPr lang="en-US" b="1" dirty="0" smtClean="0">
                          <a:solidFill>
                            <a:srgbClr val="C00000"/>
                          </a:solidFill>
                        </a:rPr>
                        <a:t>Exponentiation</a:t>
                      </a:r>
                      <a:r>
                        <a:rPr lang="en-US" dirty="0" smtClean="0">
                          <a:solidFill>
                            <a:srgbClr val="C00000"/>
                          </a:solidFill>
                        </a:rPr>
                        <a:t>: Raises a number to the power of another.</a:t>
                      </a:r>
                      <a:endParaRPr lang="en-US" dirty="0">
                        <a:solidFill>
                          <a:srgbClr val="C00000"/>
                        </a:solidFill>
                      </a:endParaRPr>
                    </a:p>
                  </a:txBody>
                  <a:tcPr/>
                </a:tc>
                <a:extLst>
                  <a:ext uri="{0D108BD9-81ED-4DB2-BD59-A6C34878D82A}">
                    <a16:rowId xmlns:a16="http://schemas.microsoft.com/office/drawing/2014/main" xmlns="" val="10004"/>
                  </a:ext>
                </a:extLst>
              </a:tr>
              <a:tr h="370840">
                <a:tc>
                  <a:txBody>
                    <a:bodyPr/>
                    <a:lstStyle/>
                    <a:p>
                      <a:r>
                        <a:rPr lang="en-US" dirty="0" smtClean="0">
                          <a:solidFill>
                            <a:srgbClr val="C00000"/>
                          </a:solidFill>
                        </a:rPr>
                        <a:t>5.</a:t>
                      </a:r>
                      <a:endParaRPr lang="en-US" dirty="0">
                        <a:solidFill>
                          <a:srgbClr val="C00000"/>
                        </a:solidFill>
                      </a:endParaRPr>
                    </a:p>
                  </a:txBody>
                  <a:tcPr/>
                </a:tc>
                <a:tc>
                  <a:txBody>
                    <a:bodyPr/>
                    <a:lstStyle/>
                    <a:p>
                      <a:r>
                        <a:rPr lang="en-US" dirty="0" smtClean="0"/>
                        <a:t>* / %</a:t>
                      </a:r>
                      <a:endParaRPr lang="en-US" dirty="0"/>
                    </a:p>
                  </a:txBody>
                  <a:tcPr/>
                </a:tc>
                <a:tc>
                  <a:txBody>
                    <a:bodyPr/>
                    <a:lstStyle/>
                    <a:p>
                      <a:r>
                        <a:rPr lang="en-US" b="1" dirty="0" smtClean="0">
                          <a:solidFill>
                            <a:srgbClr val="C00000"/>
                          </a:solidFill>
                        </a:rPr>
                        <a:t>Multiplication, Division, Modulus</a:t>
                      </a:r>
                      <a:r>
                        <a:rPr lang="en-US" dirty="0" smtClean="0">
                          <a:solidFill>
                            <a:srgbClr val="C00000"/>
                          </a:solidFill>
                        </a:rPr>
                        <a:t>: Arithmetic operations.</a:t>
                      </a:r>
                      <a:endParaRPr lang="en-US" dirty="0">
                        <a:solidFill>
                          <a:srgbClr val="C00000"/>
                        </a:solidFill>
                      </a:endParaRPr>
                    </a:p>
                  </a:txBody>
                  <a:tcPr/>
                </a:tc>
                <a:extLst>
                  <a:ext uri="{0D108BD9-81ED-4DB2-BD59-A6C34878D82A}">
                    <a16:rowId xmlns:a16="http://schemas.microsoft.com/office/drawing/2014/main" xmlns="" val="10005"/>
                  </a:ext>
                </a:extLst>
              </a:tr>
              <a:tr h="370840">
                <a:tc>
                  <a:txBody>
                    <a:bodyPr/>
                    <a:lstStyle/>
                    <a:p>
                      <a:r>
                        <a:rPr lang="en-US" dirty="0" smtClean="0">
                          <a:solidFill>
                            <a:srgbClr val="C00000"/>
                          </a:solidFill>
                        </a:rPr>
                        <a:t>6.</a:t>
                      </a:r>
                      <a:endParaRPr lang="en-US" dirty="0">
                        <a:solidFill>
                          <a:srgbClr val="C00000"/>
                        </a:solidFill>
                      </a:endParaRPr>
                    </a:p>
                  </a:txBody>
                  <a:tcPr/>
                </a:tc>
                <a:tc>
                  <a:txBody>
                    <a:bodyPr/>
                    <a:lstStyle/>
                    <a:p>
                      <a:r>
                        <a:rPr lang="en-US" dirty="0" smtClean="0"/>
                        <a:t>+ -</a:t>
                      </a:r>
                      <a:endParaRPr lang="en-US" dirty="0"/>
                    </a:p>
                  </a:txBody>
                  <a:tcPr anchor="ctr"/>
                </a:tc>
                <a:tc>
                  <a:txBody>
                    <a:bodyPr/>
                    <a:lstStyle/>
                    <a:p>
                      <a:r>
                        <a:rPr lang="en-US" b="1" dirty="0" smtClean="0">
                          <a:solidFill>
                            <a:srgbClr val="C00000"/>
                          </a:solidFill>
                        </a:rPr>
                        <a:t>Addition, Subtraction</a:t>
                      </a:r>
                      <a:r>
                        <a:rPr lang="en-US" dirty="0" smtClean="0">
                          <a:solidFill>
                            <a:srgbClr val="C00000"/>
                          </a:solidFill>
                        </a:rPr>
                        <a:t>: Arithmetic operations.</a:t>
                      </a:r>
                      <a:endParaRPr lang="en-US" dirty="0">
                        <a:solidFill>
                          <a:srgbClr val="C00000"/>
                        </a:solidFill>
                      </a:endParaRPr>
                    </a:p>
                  </a:txBody>
                  <a:tcPr/>
                </a:tc>
                <a:extLst>
                  <a:ext uri="{0D108BD9-81ED-4DB2-BD59-A6C34878D82A}">
                    <a16:rowId xmlns:a16="http://schemas.microsoft.com/office/drawing/2014/main" xmlns="" val="10006"/>
                  </a:ext>
                </a:extLst>
              </a:tr>
              <a:tr h="370840">
                <a:tc>
                  <a:txBody>
                    <a:bodyPr/>
                    <a:lstStyle/>
                    <a:p>
                      <a:r>
                        <a:rPr lang="en-US" dirty="0" smtClean="0">
                          <a:solidFill>
                            <a:srgbClr val="C00000"/>
                          </a:solidFill>
                        </a:rPr>
                        <a:t>7.</a:t>
                      </a:r>
                      <a:endParaRPr lang="en-US" dirty="0">
                        <a:solidFill>
                          <a:srgbClr val="C00000"/>
                        </a:solidFill>
                      </a:endParaRPr>
                    </a:p>
                  </a:txBody>
                  <a:tcPr/>
                </a:tc>
                <a:tc>
                  <a:txBody>
                    <a:bodyPr/>
                    <a:lstStyle/>
                    <a:p>
                      <a:r>
                        <a:rPr lang="en-US" dirty="0" smtClean="0"/>
                        <a:t>&lt;&lt; &gt;&gt; &gt;&gt;&gt;</a:t>
                      </a:r>
                      <a:endParaRPr lang="en-US" dirty="0"/>
                    </a:p>
                  </a:txBody>
                  <a:tcPr/>
                </a:tc>
                <a:tc>
                  <a:txBody>
                    <a:bodyPr/>
                    <a:lstStyle/>
                    <a:p>
                      <a:r>
                        <a:rPr lang="en-US" b="1" dirty="0" smtClean="0">
                          <a:solidFill>
                            <a:srgbClr val="C00000"/>
                          </a:solidFill>
                        </a:rPr>
                        <a:t>Bitwise Shifts</a:t>
                      </a:r>
                      <a:r>
                        <a:rPr lang="en-US" dirty="0" smtClean="0">
                          <a:solidFill>
                            <a:srgbClr val="C00000"/>
                          </a:solidFill>
                        </a:rPr>
                        <a:t>: Left shift, right shift, unsigned right shift.</a:t>
                      </a:r>
                      <a:endParaRPr lang="en-US" dirty="0">
                        <a:solidFill>
                          <a:srgbClr val="C00000"/>
                        </a:solidFill>
                      </a:endParaRPr>
                    </a:p>
                  </a:txBody>
                  <a:tcPr/>
                </a:tc>
                <a:extLst>
                  <a:ext uri="{0D108BD9-81ED-4DB2-BD59-A6C34878D82A}">
                    <a16:rowId xmlns:a16="http://schemas.microsoft.com/office/drawing/2014/main" xmlns="" val="10007"/>
                  </a:ext>
                </a:extLst>
              </a:tr>
              <a:tr h="142240">
                <a:tc>
                  <a:txBody>
                    <a:bodyPr/>
                    <a:lstStyle/>
                    <a:p>
                      <a:r>
                        <a:rPr lang="en-US" dirty="0" smtClean="0">
                          <a:solidFill>
                            <a:srgbClr val="C00000"/>
                          </a:solidFill>
                        </a:rPr>
                        <a:t>8.</a:t>
                      </a:r>
                      <a:endParaRPr lang="en-US" dirty="0">
                        <a:solidFill>
                          <a:srgbClr val="C00000"/>
                        </a:solidFill>
                      </a:endParaRPr>
                    </a:p>
                  </a:txBody>
                  <a:tcPr/>
                </a:tc>
                <a:tc>
                  <a:txBody>
                    <a:bodyPr/>
                    <a:lstStyle/>
                    <a:p>
                      <a:r>
                        <a:rPr lang="en-US" dirty="0" smtClean="0"/>
                        <a:t>&lt; &lt;= &gt; &gt;= </a:t>
                      </a:r>
                      <a:endParaRPr lang="en-US" dirty="0"/>
                    </a:p>
                  </a:txBody>
                  <a:tcPr/>
                </a:tc>
                <a:tc>
                  <a:txBody>
                    <a:bodyPr/>
                    <a:lstStyle/>
                    <a:p>
                      <a:r>
                        <a:rPr lang="en-US" b="1" dirty="0" smtClean="0">
                          <a:solidFill>
                            <a:srgbClr val="C00000"/>
                          </a:solidFill>
                        </a:rPr>
                        <a:t>Relational Operators</a:t>
                      </a:r>
                      <a:r>
                        <a:rPr lang="en-US" dirty="0" smtClean="0">
                          <a:solidFill>
                            <a:srgbClr val="C00000"/>
                          </a:solidFill>
                        </a:rPr>
                        <a:t>: Comparisons and type checking.</a:t>
                      </a:r>
                      <a:endParaRPr lang="en-US" dirty="0">
                        <a:solidFill>
                          <a:srgbClr val="C00000"/>
                        </a:solidFill>
                      </a:endParaRPr>
                    </a:p>
                  </a:txBody>
                  <a:tcPr/>
                </a:tc>
                <a:extLst>
                  <a:ext uri="{0D108BD9-81ED-4DB2-BD59-A6C34878D82A}">
                    <a16:rowId xmlns:a16="http://schemas.microsoft.com/office/drawing/2014/main" xmlns="" val="10008"/>
                  </a:ext>
                </a:extLst>
              </a:tr>
              <a:tr h="370840">
                <a:tc>
                  <a:txBody>
                    <a:bodyPr/>
                    <a:lstStyle/>
                    <a:p>
                      <a:r>
                        <a:rPr lang="en-US" dirty="0" smtClean="0">
                          <a:solidFill>
                            <a:srgbClr val="C00000"/>
                          </a:solidFill>
                        </a:rPr>
                        <a:t>9</a:t>
                      </a:r>
                      <a:endParaRPr lang="en-US" dirty="0">
                        <a:solidFill>
                          <a:srgbClr val="C00000"/>
                        </a:solidFill>
                      </a:endParaRPr>
                    </a:p>
                  </a:txBody>
                  <a:tcPr/>
                </a:tc>
                <a:tc>
                  <a:txBody>
                    <a:bodyPr/>
                    <a:lstStyle/>
                    <a:p>
                      <a:r>
                        <a:rPr lang="en-US" dirty="0" smtClean="0"/>
                        <a:t>== != === !==</a:t>
                      </a:r>
                      <a:endParaRPr lang="en-US" dirty="0"/>
                    </a:p>
                  </a:txBody>
                  <a:tcPr/>
                </a:tc>
                <a:tc>
                  <a:txBody>
                    <a:bodyPr/>
                    <a:lstStyle/>
                    <a:p>
                      <a:r>
                        <a:rPr lang="en-US" b="1" dirty="0" smtClean="0">
                          <a:solidFill>
                            <a:srgbClr val="C00000"/>
                          </a:solidFill>
                        </a:rPr>
                        <a:t>Equality Operators</a:t>
                      </a:r>
                      <a:r>
                        <a:rPr lang="en-US" dirty="0" smtClean="0">
                          <a:solidFill>
                            <a:srgbClr val="C00000"/>
                          </a:solidFill>
                        </a:rPr>
                        <a:t>: Equality and inequality checks with and without type conversion.</a:t>
                      </a:r>
                      <a:endParaRPr lang="en-US" dirty="0">
                        <a:solidFill>
                          <a:srgbClr val="C00000"/>
                        </a:solidFill>
                      </a:endParaRPr>
                    </a:p>
                  </a:txBody>
                  <a:tcPr/>
                </a:tc>
                <a:extLst>
                  <a:ext uri="{0D108BD9-81ED-4DB2-BD59-A6C34878D82A}">
                    <a16:rowId xmlns:a16="http://schemas.microsoft.com/office/drawing/2014/main" xmlns="" val="10009"/>
                  </a:ext>
                </a:extLst>
              </a:tr>
            </a:tbl>
          </a:graphicData>
        </a:graphic>
      </p:graphicFrame>
    </p:spTree>
  </p:cSld>
  <p:clrMapOvr>
    <a:masterClrMapping/>
  </p:clrMapOvr>
  <p:transition spd="med">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90"/>
                                          </p:val>
                                        </p:tav>
                                        <p:tav tm="100000">
                                          <p:val>
                                            <p:fltVal val="0"/>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200" y="1066800"/>
          <a:ext cx="7848601" cy="2556510"/>
        </p:xfrm>
        <a:graphic>
          <a:graphicData uri="http://schemas.openxmlformats.org/drawingml/2006/table">
            <a:tbl>
              <a:tblPr firstRow="1" bandRow="1">
                <a:tableStyleId>{F5AB1C69-6EDB-4FF4-983F-18BD219EF322}</a:tableStyleId>
              </a:tblPr>
              <a:tblGrid>
                <a:gridCol w="1275398">
                  <a:extLst>
                    <a:ext uri="{9D8B030D-6E8A-4147-A177-3AD203B41FA5}">
                      <a16:colId xmlns:a16="http://schemas.microsoft.com/office/drawing/2014/main" xmlns="" val="20000"/>
                    </a:ext>
                  </a:extLst>
                </a:gridCol>
                <a:gridCol w="882968">
                  <a:extLst>
                    <a:ext uri="{9D8B030D-6E8A-4147-A177-3AD203B41FA5}">
                      <a16:colId xmlns:a16="http://schemas.microsoft.com/office/drawing/2014/main" xmlns="" val="20001"/>
                    </a:ext>
                  </a:extLst>
                </a:gridCol>
                <a:gridCol w="5690235">
                  <a:extLst>
                    <a:ext uri="{9D8B030D-6E8A-4147-A177-3AD203B41FA5}">
                      <a16:colId xmlns:a16="http://schemas.microsoft.com/office/drawing/2014/main" xmlns="" val="20002"/>
                    </a:ext>
                  </a:extLst>
                </a:gridCol>
              </a:tblGrid>
              <a:tr h="425450">
                <a:tc>
                  <a:txBody>
                    <a:bodyPr/>
                    <a:lstStyle/>
                    <a:p>
                      <a:r>
                        <a:rPr lang="en-US" dirty="0" smtClean="0">
                          <a:solidFill>
                            <a:srgbClr val="C00000"/>
                          </a:solidFill>
                        </a:rPr>
                        <a:t>10.</a:t>
                      </a:r>
                      <a:endParaRPr lang="en-US" dirty="0">
                        <a:solidFill>
                          <a:srgbClr val="C00000"/>
                        </a:solidFill>
                      </a:endParaRPr>
                    </a:p>
                  </a:txBody>
                  <a:tcPr/>
                </a:tc>
                <a:tc>
                  <a:txBody>
                    <a:bodyPr/>
                    <a:lstStyle/>
                    <a:p>
                      <a:r>
                        <a:rPr lang="en-US" dirty="0" smtClean="0">
                          <a:solidFill>
                            <a:schemeClr val="tx1"/>
                          </a:solidFill>
                        </a:rPr>
                        <a:t>&amp;</a:t>
                      </a:r>
                      <a:endParaRPr lang="en-US" dirty="0">
                        <a:solidFill>
                          <a:schemeClr val="tx1"/>
                        </a:solidFill>
                      </a:endParaRPr>
                    </a:p>
                  </a:txBody>
                  <a:tcPr/>
                </a:tc>
                <a:tc>
                  <a:txBody>
                    <a:bodyPr/>
                    <a:lstStyle/>
                    <a:p>
                      <a:r>
                        <a:rPr lang="en-US" b="1" dirty="0" smtClean="0">
                          <a:solidFill>
                            <a:srgbClr val="C00000"/>
                          </a:solidFill>
                        </a:rPr>
                        <a:t>Bitwise AND</a:t>
                      </a:r>
                      <a:r>
                        <a:rPr lang="en-US" dirty="0" smtClean="0">
                          <a:solidFill>
                            <a:srgbClr val="C00000"/>
                          </a:solidFill>
                        </a:rPr>
                        <a:t>: Bitwise conjunction.</a:t>
                      </a:r>
                      <a:endParaRPr lang="en-US" dirty="0">
                        <a:solidFill>
                          <a:srgbClr val="C00000"/>
                        </a:solidFill>
                      </a:endParaRPr>
                    </a:p>
                  </a:txBody>
                  <a:tcPr/>
                </a:tc>
                <a:extLst>
                  <a:ext uri="{0D108BD9-81ED-4DB2-BD59-A6C34878D82A}">
                    <a16:rowId xmlns:a16="http://schemas.microsoft.com/office/drawing/2014/main" xmlns="" val="10000"/>
                  </a:ext>
                </a:extLst>
              </a:tr>
              <a:tr h="425450">
                <a:tc>
                  <a:txBody>
                    <a:bodyPr/>
                    <a:lstStyle/>
                    <a:p>
                      <a:r>
                        <a:rPr lang="en-US" dirty="0" smtClean="0">
                          <a:solidFill>
                            <a:srgbClr val="C00000"/>
                          </a:solidFill>
                        </a:rPr>
                        <a:t>11.</a:t>
                      </a:r>
                      <a:endParaRPr lang="en-US" dirty="0">
                        <a:solidFill>
                          <a:srgbClr val="C00000"/>
                        </a:solidFill>
                      </a:endParaRPr>
                    </a:p>
                  </a:txBody>
                  <a:tcPr/>
                </a:tc>
                <a:tc>
                  <a:txBody>
                    <a:bodyPr/>
                    <a:lstStyle/>
                    <a:p>
                      <a:r>
                        <a:rPr lang="en-US" dirty="0" smtClean="0"/>
                        <a:t>^</a:t>
                      </a:r>
                      <a:endParaRPr lang="en-US" dirty="0"/>
                    </a:p>
                  </a:txBody>
                  <a:tcPr anchor="ctr"/>
                </a:tc>
                <a:tc>
                  <a:txBody>
                    <a:bodyPr/>
                    <a:lstStyle/>
                    <a:p>
                      <a:r>
                        <a:rPr lang="en-US" b="1" dirty="0" smtClean="0">
                          <a:solidFill>
                            <a:srgbClr val="C00000"/>
                          </a:solidFill>
                        </a:rPr>
                        <a:t>Bitwise XOR</a:t>
                      </a:r>
                      <a:r>
                        <a:rPr lang="en-US" dirty="0" smtClean="0">
                          <a:solidFill>
                            <a:srgbClr val="C00000"/>
                          </a:solidFill>
                        </a:rPr>
                        <a:t>: Bitwise exclusive OR.</a:t>
                      </a:r>
                      <a:endParaRPr lang="en-US" dirty="0">
                        <a:solidFill>
                          <a:srgbClr val="C00000"/>
                        </a:solidFill>
                      </a:endParaRPr>
                    </a:p>
                  </a:txBody>
                  <a:tcPr/>
                </a:tc>
                <a:extLst>
                  <a:ext uri="{0D108BD9-81ED-4DB2-BD59-A6C34878D82A}">
                    <a16:rowId xmlns:a16="http://schemas.microsoft.com/office/drawing/2014/main" xmlns="" val="10001"/>
                  </a:ext>
                </a:extLst>
              </a:tr>
              <a:tr h="425450">
                <a:tc>
                  <a:txBody>
                    <a:bodyPr/>
                    <a:lstStyle/>
                    <a:p>
                      <a:r>
                        <a:rPr lang="en-US" dirty="0" smtClean="0">
                          <a:solidFill>
                            <a:srgbClr val="C00000"/>
                          </a:solidFill>
                        </a:rPr>
                        <a:t>12.</a:t>
                      </a:r>
                      <a:endParaRPr lang="en-US" dirty="0">
                        <a:solidFill>
                          <a:srgbClr val="C00000"/>
                        </a:solidFill>
                      </a:endParaRPr>
                    </a:p>
                  </a:txBody>
                  <a:tcPr/>
                </a:tc>
                <a:tc>
                  <a:txBody>
                    <a:bodyPr/>
                    <a:lstStyle/>
                    <a:p>
                      <a:r>
                        <a:rPr lang="en-US" dirty="0" smtClean="0"/>
                        <a:t>&amp;&amp;</a:t>
                      </a:r>
                      <a:endParaRPr lang="en-US" dirty="0"/>
                    </a:p>
                  </a:txBody>
                  <a:tcPr anchor="ctr"/>
                </a:tc>
                <a:tc>
                  <a:txBody>
                    <a:bodyPr/>
                    <a:lstStyle/>
                    <a:p>
                      <a:r>
                        <a:rPr lang="en-US" b="1" dirty="0" smtClean="0">
                          <a:solidFill>
                            <a:srgbClr val="C00000"/>
                          </a:solidFill>
                        </a:rPr>
                        <a:t>Logical AND</a:t>
                      </a:r>
                      <a:r>
                        <a:rPr lang="en-US" dirty="0" smtClean="0">
                          <a:solidFill>
                            <a:srgbClr val="C00000"/>
                          </a:solidFill>
                        </a:rPr>
                        <a:t>: Logical conjunction.</a:t>
                      </a:r>
                      <a:endParaRPr lang="en-US" dirty="0">
                        <a:solidFill>
                          <a:srgbClr val="C00000"/>
                        </a:solidFill>
                      </a:endParaRPr>
                    </a:p>
                  </a:txBody>
                  <a:tcPr/>
                </a:tc>
                <a:extLst>
                  <a:ext uri="{0D108BD9-81ED-4DB2-BD59-A6C34878D82A}">
                    <a16:rowId xmlns:a16="http://schemas.microsoft.com/office/drawing/2014/main" xmlns="" val="10002"/>
                  </a:ext>
                </a:extLst>
              </a:tr>
              <a:tr h="425450">
                <a:tc>
                  <a:txBody>
                    <a:bodyPr/>
                    <a:lstStyle/>
                    <a:p>
                      <a:r>
                        <a:rPr lang="en-US" dirty="0" smtClean="0">
                          <a:solidFill>
                            <a:srgbClr val="C00000"/>
                          </a:solidFill>
                        </a:rPr>
                        <a:t>13.</a:t>
                      </a:r>
                      <a:endParaRPr lang="en-US" dirty="0">
                        <a:solidFill>
                          <a:srgbClr val="C00000"/>
                        </a:solidFill>
                      </a:endParaRPr>
                    </a:p>
                  </a:txBody>
                  <a:tcPr/>
                </a:tc>
                <a:tc>
                  <a:txBody>
                    <a:bodyPr/>
                    <a:lstStyle/>
                    <a:p>
                      <a:r>
                        <a:rPr lang="en-US" dirty="0" smtClean="0"/>
                        <a:t>?:</a:t>
                      </a:r>
                      <a:endParaRPr lang="en-US" dirty="0"/>
                    </a:p>
                  </a:txBody>
                  <a:tcPr anchor="ctr"/>
                </a:tc>
                <a:tc>
                  <a:txBody>
                    <a:bodyPr/>
                    <a:lstStyle/>
                    <a:p>
                      <a:r>
                        <a:rPr lang="en-US" b="1" dirty="0" smtClean="0">
                          <a:solidFill>
                            <a:srgbClr val="C00000"/>
                          </a:solidFill>
                        </a:rPr>
                        <a:t>Conditional (Ternary)</a:t>
                      </a:r>
                      <a:r>
                        <a:rPr lang="en-US" dirty="0" smtClean="0">
                          <a:solidFill>
                            <a:srgbClr val="C00000"/>
                          </a:solidFill>
                        </a:rPr>
                        <a:t>: Conditional expressions, shorthand for if-else.</a:t>
                      </a:r>
                      <a:endParaRPr lang="en-US" dirty="0">
                        <a:solidFill>
                          <a:srgbClr val="C00000"/>
                        </a:solidFill>
                      </a:endParaRPr>
                    </a:p>
                  </a:txBody>
                  <a:tcPr/>
                </a:tc>
                <a:extLst>
                  <a:ext uri="{0D108BD9-81ED-4DB2-BD59-A6C34878D82A}">
                    <a16:rowId xmlns:a16="http://schemas.microsoft.com/office/drawing/2014/main" xmlns="" val="10003"/>
                  </a:ext>
                </a:extLst>
              </a:tr>
              <a:tr h="425450">
                <a:tc>
                  <a:txBody>
                    <a:bodyPr/>
                    <a:lstStyle/>
                    <a:p>
                      <a:r>
                        <a:rPr lang="en-US" dirty="0" smtClean="0">
                          <a:solidFill>
                            <a:srgbClr val="C00000"/>
                          </a:solidFill>
                        </a:rPr>
                        <a:t>14.</a:t>
                      </a:r>
                      <a:endParaRPr lang="en-US" dirty="0">
                        <a:solidFill>
                          <a:srgbClr val="C00000"/>
                        </a:solidFill>
                      </a:endParaRPr>
                    </a:p>
                  </a:txBody>
                  <a:tcPr/>
                </a:tc>
                <a:tc>
                  <a:txBody>
                    <a:bodyPr/>
                    <a:lstStyle/>
                    <a:p>
                      <a:r>
                        <a:rPr lang="en-US" dirty="0" smtClean="0"/>
                        <a:t>,</a:t>
                      </a:r>
                      <a:endParaRPr lang="en-US" dirty="0"/>
                    </a:p>
                  </a:txBody>
                  <a:tcPr anchor="ctr"/>
                </a:tc>
                <a:tc>
                  <a:txBody>
                    <a:bodyPr/>
                    <a:lstStyle/>
                    <a:p>
                      <a:r>
                        <a:rPr lang="en-US" b="1" dirty="0" smtClean="0">
                          <a:solidFill>
                            <a:srgbClr val="C00000"/>
                          </a:solidFill>
                        </a:rPr>
                        <a:t>Comma Operator</a:t>
                      </a:r>
                      <a:r>
                        <a:rPr lang="en-US" dirty="0" smtClean="0">
                          <a:solidFill>
                            <a:srgbClr val="C00000"/>
                          </a:solidFill>
                        </a:rPr>
                        <a:t>: Evaluates multiple expressions from left to right, returns the last expression’s result.</a:t>
                      </a:r>
                      <a:endParaRPr lang="en-US" dirty="0">
                        <a:solidFill>
                          <a:srgbClr val="C00000"/>
                        </a:solidFill>
                      </a:endParaRPr>
                    </a:p>
                  </a:txBody>
                  <a:tcPr/>
                </a:tc>
                <a:extLst>
                  <a:ext uri="{0D108BD9-81ED-4DB2-BD59-A6C34878D82A}">
                    <a16:rowId xmlns:a16="http://schemas.microsoft.com/office/drawing/2014/main" xmlns="" val="10004"/>
                  </a:ext>
                </a:extLst>
              </a:tr>
            </a:tbl>
          </a:graphicData>
        </a:graphic>
      </p:graphicFrame>
      <p:sp>
        <p:nvSpPr>
          <p:cNvPr id="3" name="TextBox 2"/>
          <p:cNvSpPr txBox="1"/>
          <p:nvPr/>
        </p:nvSpPr>
        <p:spPr>
          <a:xfrm>
            <a:off x="457200" y="3810000"/>
            <a:ext cx="8001000" cy="2893100"/>
          </a:xfrm>
          <a:prstGeom prst="rect">
            <a:avLst/>
          </a:prstGeom>
          <a:noFill/>
        </p:spPr>
        <p:txBody>
          <a:bodyPr wrap="square" rtlCol="0">
            <a:spAutoFit/>
          </a:bodyPr>
          <a:lstStyle/>
          <a:p>
            <a:r>
              <a:rPr lang="en-US" sz="2400" b="1" dirty="0" smtClean="0">
                <a:latin typeface="Algerian" pitchFamily="82" charset="0"/>
              </a:rPr>
              <a:t>Summary:</a:t>
            </a:r>
            <a:endParaRPr lang="en-US" sz="2000" b="1" dirty="0" smtClean="0">
              <a:latin typeface="Cambria Math" pitchFamily="18" charset="0"/>
              <a:ea typeface="Cambria Math" pitchFamily="18" charset="0"/>
            </a:endParaRPr>
          </a:p>
          <a:p>
            <a:pPr>
              <a:buFont typeface="Wingdings" pitchFamily="2" charset="2"/>
              <a:buChar char="v"/>
            </a:pPr>
            <a:r>
              <a:rPr lang="en-US" sz="2000" b="1" dirty="0" smtClean="0">
                <a:latin typeface="Cambria Math" pitchFamily="18" charset="0"/>
                <a:ea typeface="Cambria Math" pitchFamily="18" charset="0"/>
              </a:rPr>
              <a:t>Highest Precedence:</a:t>
            </a:r>
            <a:r>
              <a:rPr lang="en-US" sz="2000" dirty="0" smtClean="0">
                <a:latin typeface="Cambria Math" pitchFamily="18" charset="0"/>
                <a:ea typeface="Cambria Math" pitchFamily="18" charset="0"/>
              </a:rPr>
              <a:t> Parentheses, member access, unary operators.</a:t>
            </a:r>
          </a:p>
          <a:p>
            <a:pPr>
              <a:buFont typeface="Wingdings" pitchFamily="2" charset="2"/>
              <a:buChar char="v"/>
            </a:pPr>
            <a:r>
              <a:rPr lang="en-US" sz="2000" b="1" dirty="0" smtClean="0">
                <a:latin typeface="Cambria Math" pitchFamily="18" charset="0"/>
                <a:ea typeface="Cambria Math" pitchFamily="18" charset="0"/>
              </a:rPr>
              <a:t>Middle Precedence:</a:t>
            </a:r>
            <a:r>
              <a:rPr lang="en-US" sz="2000" dirty="0" smtClean="0">
                <a:latin typeface="Cambria Math" pitchFamily="18" charset="0"/>
                <a:ea typeface="Cambria Math" pitchFamily="18" charset="0"/>
              </a:rPr>
              <a:t> Arithmetic operations (multiplication, division, modulus), bitwise shifts.</a:t>
            </a:r>
          </a:p>
          <a:p>
            <a:pPr>
              <a:buFont typeface="Wingdings" pitchFamily="2" charset="2"/>
              <a:buChar char="v"/>
            </a:pPr>
            <a:r>
              <a:rPr lang="en-US" sz="2000" b="1" dirty="0" smtClean="0">
                <a:latin typeface="Cambria Math" pitchFamily="18" charset="0"/>
                <a:ea typeface="Cambria Math" pitchFamily="18" charset="0"/>
              </a:rPr>
              <a:t>Lower Precedence:</a:t>
            </a:r>
            <a:r>
              <a:rPr lang="en-US" sz="2000" dirty="0" smtClean="0">
                <a:latin typeface="Cambria Math" pitchFamily="18" charset="0"/>
                <a:ea typeface="Cambria Math" pitchFamily="18" charset="0"/>
              </a:rPr>
              <a:t> Relational and equality operators, bitwise operations.</a:t>
            </a:r>
          </a:p>
          <a:p>
            <a:pPr>
              <a:buFont typeface="Wingdings" pitchFamily="2" charset="2"/>
              <a:buChar char="v"/>
            </a:pPr>
            <a:r>
              <a:rPr lang="en-US" sz="2000" b="1" dirty="0" smtClean="0">
                <a:latin typeface="Cambria Math" pitchFamily="18" charset="0"/>
                <a:ea typeface="Cambria Math" pitchFamily="18" charset="0"/>
              </a:rPr>
              <a:t>Lowest Precedence:</a:t>
            </a:r>
            <a:r>
              <a:rPr lang="en-US" sz="2000" dirty="0" smtClean="0">
                <a:latin typeface="Cambria Math" pitchFamily="18" charset="0"/>
                <a:ea typeface="Cambria Math" pitchFamily="18" charset="0"/>
              </a:rPr>
              <a:t> Logical operations, conditional operator, assignment operators.</a:t>
            </a:r>
          </a:p>
          <a:p>
            <a:endParaRPr lang="en-US" dirty="0"/>
          </a:p>
        </p:txBody>
      </p:sp>
    </p:spTree>
  </p:cSld>
  <p:clrMapOvr>
    <a:masterClrMapping/>
  </p:clrMapOvr>
  <p:transition spd="med">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heckerboard(across)">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110528">
            <a:off x="-324450" y="1889647"/>
            <a:ext cx="9707657" cy="2080883"/>
          </a:xfrm>
        </p:spPr>
        <p:txBody>
          <a:bodyPr/>
          <a:lstStyle/>
          <a:p>
            <a:r>
              <a:rPr smtClean="0">
                <a:solidFill>
                  <a:srgbClr val="C00000"/>
                </a:solidFill>
              </a:rPr>
              <a:t>       </a:t>
            </a:r>
            <a:r>
              <a:rPr sz="8000" smtClean="0">
                <a:solidFill>
                  <a:srgbClr val="C00000"/>
                </a:solidFill>
                <a:latin typeface="Algerian" pitchFamily="82" charset="0"/>
              </a:rPr>
              <a:t>Thank  You</a:t>
            </a:r>
            <a:endParaRPr lang="en-US" sz="8000" dirty="0">
              <a:solidFill>
                <a:srgbClr val="C00000"/>
              </a:solidFill>
              <a:latin typeface="Algerian" pitchFamily="82" charset="0"/>
            </a:endParaRPr>
          </a:p>
        </p:txBody>
      </p:sp>
      <p:sp>
        <p:nvSpPr>
          <p:cNvPr id="3" name="Text Placeholder 2"/>
          <p:cNvSpPr>
            <a:spLocks noGrp="1"/>
          </p:cNvSpPr>
          <p:nvPr>
            <p:ph type="body" idx="1"/>
          </p:nvPr>
        </p:nvSpPr>
        <p:spPr>
          <a:xfrm rot="20176674">
            <a:off x="457200" y="3124200"/>
            <a:ext cx="8077200" cy="2743200"/>
          </a:xfrm>
        </p:spPr>
        <p:txBody>
          <a:bodyPr>
            <a:normAutofit/>
          </a:bodyPr>
          <a:lstStyle/>
          <a:p>
            <a:r>
              <a:rPr lang="en-US" dirty="0" smtClean="0"/>
              <a:t>                        </a:t>
            </a:r>
            <a:endParaRPr lang="en-US" sz="9600" dirty="0">
              <a:latin typeface="Algerian" pitchFamily="82"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1"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7391400" cy="923330"/>
          </a:xfrm>
          <a:prstGeom prst="rect">
            <a:avLst/>
          </a:prstGeom>
          <a:noFill/>
        </p:spPr>
        <p:txBody>
          <a:bodyPr wrap="square" rtlCol="0">
            <a:spAutoFit/>
          </a:bodyPr>
          <a:lstStyle/>
          <a:p>
            <a:r>
              <a:rPr lang="en-US" sz="5400" dirty="0" smtClean="0"/>
              <a:t>    </a:t>
            </a:r>
            <a:r>
              <a:rPr lang="en-US" sz="4800" b="1" dirty="0" smtClean="0">
                <a:latin typeface="Algerian" pitchFamily="82" charset="0"/>
              </a:rPr>
              <a:t>Types of Operators:</a:t>
            </a:r>
            <a:endParaRPr lang="en-US" sz="4800" b="1" dirty="0">
              <a:latin typeface="Algerian" pitchFamily="82" charset="0"/>
            </a:endParaRPr>
          </a:p>
        </p:txBody>
      </p:sp>
      <p:grpSp>
        <p:nvGrpSpPr>
          <p:cNvPr id="12" name="Group 11"/>
          <p:cNvGrpSpPr/>
          <p:nvPr/>
        </p:nvGrpSpPr>
        <p:grpSpPr>
          <a:xfrm>
            <a:off x="2819400" y="5334000"/>
            <a:ext cx="3200400" cy="527670"/>
            <a:chOff x="0" y="1177134"/>
            <a:chExt cx="3200400" cy="527670"/>
          </a:xfrm>
          <a:scene3d>
            <a:camera prst="orthographicFront"/>
            <a:lightRig rig="flat" dir="t"/>
          </a:scene3d>
        </p:grpSpPr>
        <p:sp>
          <p:nvSpPr>
            <p:cNvPr id="13" name="Rounded Rectangle 12"/>
            <p:cNvSpPr/>
            <p:nvPr/>
          </p:nvSpPr>
          <p:spPr>
            <a:xfrm>
              <a:off x="0" y="1177134"/>
              <a:ext cx="3200400" cy="527670"/>
            </a:xfrm>
            <a:prstGeom prst="roundRect">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14" name="Rounded Rectangle 4"/>
            <p:cNvSpPr/>
            <p:nvPr/>
          </p:nvSpPr>
          <p:spPr>
            <a:xfrm>
              <a:off x="25759" y="1202893"/>
              <a:ext cx="3148882" cy="42571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8. </a:t>
              </a:r>
              <a:r>
                <a:rPr lang="en-US" sz="2200" dirty="0" smtClean="0"/>
                <a:t>Type Operators</a:t>
              </a:r>
              <a:endParaRPr lang="en-US" sz="2200" kern="1200" dirty="0" smtClean="0"/>
            </a:p>
          </p:txBody>
        </p:sp>
      </p:grpSp>
      <p:grpSp>
        <p:nvGrpSpPr>
          <p:cNvPr id="15" name="Group 14"/>
          <p:cNvGrpSpPr/>
          <p:nvPr/>
        </p:nvGrpSpPr>
        <p:grpSpPr>
          <a:xfrm>
            <a:off x="2819400" y="4724400"/>
            <a:ext cx="3200400" cy="578111"/>
            <a:chOff x="0" y="1100934"/>
            <a:chExt cx="3200400" cy="578111"/>
          </a:xfrm>
          <a:scene3d>
            <a:camera prst="orthographicFront"/>
            <a:lightRig rig="flat" dir="t"/>
          </a:scene3d>
        </p:grpSpPr>
        <p:sp>
          <p:nvSpPr>
            <p:cNvPr id="16" name="Rounded Rectangle 15"/>
            <p:cNvSpPr/>
            <p:nvPr/>
          </p:nvSpPr>
          <p:spPr>
            <a:xfrm>
              <a:off x="0" y="1100934"/>
              <a:ext cx="3200400" cy="527670"/>
            </a:xfrm>
            <a:prstGeom prst="roundRect">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17" name="Rounded Rectangle 4"/>
            <p:cNvSpPr/>
            <p:nvPr/>
          </p:nvSpPr>
          <p:spPr>
            <a:xfrm>
              <a:off x="25759" y="1202893"/>
              <a:ext cx="3148882" cy="47615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7. Bitwise Operators</a:t>
              </a:r>
              <a:endParaRPr lang="en-US" sz="2200" kern="1200" dirty="0"/>
            </a:p>
          </p:txBody>
        </p:sp>
      </p:grpSp>
      <p:grpSp>
        <p:nvGrpSpPr>
          <p:cNvPr id="18" name="Group 17"/>
          <p:cNvGrpSpPr/>
          <p:nvPr/>
        </p:nvGrpSpPr>
        <p:grpSpPr>
          <a:xfrm>
            <a:off x="2819400" y="4114800"/>
            <a:ext cx="3200400" cy="527670"/>
            <a:chOff x="0" y="1177134"/>
            <a:chExt cx="3200400" cy="527670"/>
          </a:xfrm>
          <a:scene3d>
            <a:camera prst="orthographicFront"/>
            <a:lightRig rig="flat" dir="t"/>
          </a:scene3d>
        </p:grpSpPr>
        <p:sp>
          <p:nvSpPr>
            <p:cNvPr id="19" name="Rounded Rectangle 18"/>
            <p:cNvSpPr/>
            <p:nvPr/>
          </p:nvSpPr>
          <p:spPr>
            <a:xfrm>
              <a:off x="0" y="1177134"/>
              <a:ext cx="3200400" cy="527670"/>
            </a:xfrm>
            <a:prstGeom prst="roundRect">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20" name="Rounded Rectangle 4"/>
            <p:cNvSpPr/>
            <p:nvPr/>
          </p:nvSpPr>
          <p:spPr>
            <a:xfrm>
              <a:off x="25759" y="1202893"/>
              <a:ext cx="3148882" cy="47615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dirty="0" smtClean="0"/>
                <a:t>6. Ternary</a:t>
              </a:r>
              <a:r>
                <a:rPr lang="en-US" sz="2200" kern="1200" dirty="0" smtClean="0"/>
                <a:t> Operators</a:t>
              </a:r>
              <a:endParaRPr lang="en-US" sz="2200" kern="1200" dirty="0"/>
            </a:p>
          </p:txBody>
        </p:sp>
      </p:grpSp>
      <p:grpSp>
        <p:nvGrpSpPr>
          <p:cNvPr id="21" name="Group 20"/>
          <p:cNvGrpSpPr/>
          <p:nvPr/>
        </p:nvGrpSpPr>
        <p:grpSpPr>
          <a:xfrm>
            <a:off x="2819400" y="2895600"/>
            <a:ext cx="3200400" cy="527670"/>
            <a:chOff x="0" y="1182864"/>
            <a:chExt cx="3200400" cy="527670"/>
          </a:xfrm>
          <a:scene3d>
            <a:camera prst="orthographicFront"/>
            <a:lightRig rig="flat" dir="t"/>
          </a:scene3d>
        </p:grpSpPr>
        <p:sp>
          <p:nvSpPr>
            <p:cNvPr id="22" name="Rounded Rectangle 21"/>
            <p:cNvSpPr/>
            <p:nvPr/>
          </p:nvSpPr>
          <p:spPr>
            <a:xfrm>
              <a:off x="0" y="1182864"/>
              <a:ext cx="3200400" cy="527670"/>
            </a:xfrm>
            <a:prstGeom prst="roundRect">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23" name="Rounded Rectangle 4"/>
            <p:cNvSpPr/>
            <p:nvPr/>
          </p:nvSpPr>
          <p:spPr>
            <a:xfrm>
              <a:off x="25759" y="1202893"/>
              <a:ext cx="3148882" cy="47615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4.Assignment Operators</a:t>
              </a:r>
              <a:endParaRPr lang="en-US" sz="2200" kern="1200" dirty="0"/>
            </a:p>
          </p:txBody>
        </p:sp>
      </p:grpSp>
      <p:grpSp>
        <p:nvGrpSpPr>
          <p:cNvPr id="27" name="Group 26"/>
          <p:cNvGrpSpPr/>
          <p:nvPr/>
        </p:nvGrpSpPr>
        <p:grpSpPr>
          <a:xfrm>
            <a:off x="2819400" y="1682130"/>
            <a:ext cx="3200400" cy="527670"/>
            <a:chOff x="0" y="1177134"/>
            <a:chExt cx="3200400" cy="527670"/>
          </a:xfrm>
          <a:scene3d>
            <a:camera prst="orthographicFront"/>
            <a:lightRig rig="flat" dir="t"/>
          </a:scene3d>
        </p:grpSpPr>
        <p:sp>
          <p:nvSpPr>
            <p:cNvPr id="28" name="Rounded Rectangle 27"/>
            <p:cNvSpPr/>
            <p:nvPr/>
          </p:nvSpPr>
          <p:spPr>
            <a:xfrm>
              <a:off x="0" y="1177134"/>
              <a:ext cx="3200400" cy="527670"/>
            </a:xfrm>
            <a:prstGeom prst="roundRect">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29" name="Rounded Rectangle 4"/>
            <p:cNvSpPr/>
            <p:nvPr/>
          </p:nvSpPr>
          <p:spPr>
            <a:xfrm>
              <a:off x="25759" y="1202893"/>
              <a:ext cx="3148882" cy="47615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2.Comparison Operators</a:t>
              </a:r>
              <a:endParaRPr lang="en-US" sz="2200" kern="1200" dirty="0"/>
            </a:p>
          </p:txBody>
        </p:sp>
      </p:grpSp>
      <p:grpSp>
        <p:nvGrpSpPr>
          <p:cNvPr id="30" name="Group 29"/>
          <p:cNvGrpSpPr/>
          <p:nvPr/>
        </p:nvGrpSpPr>
        <p:grpSpPr>
          <a:xfrm>
            <a:off x="2819400" y="1066800"/>
            <a:ext cx="3200400" cy="527670"/>
            <a:chOff x="0" y="1177134"/>
            <a:chExt cx="3200400" cy="527670"/>
          </a:xfrm>
          <a:scene3d>
            <a:camera prst="orthographicFront"/>
            <a:lightRig rig="flat" dir="t"/>
          </a:scene3d>
        </p:grpSpPr>
        <p:sp>
          <p:nvSpPr>
            <p:cNvPr id="31" name="Rounded Rectangle 30"/>
            <p:cNvSpPr/>
            <p:nvPr/>
          </p:nvSpPr>
          <p:spPr>
            <a:xfrm>
              <a:off x="0" y="1177134"/>
              <a:ext cx="3200400" cy="527670"/>
            </a:xfrm>
            <a:prstGeom prst="roundRect">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32" name="Rounded Rectangle 4"/>
            <p:cNvSpPr/>
            <p:nvPr/>
          </p:nvSpPr>
          <p:spPr>
            <a:xfrm>
              <a:off x="25759" y="1202893"/>
              <a:ext cx="3148882" cy="47615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dirty="0" smtClean="0"/>
                <a:t>1. Arithmetic Operators</a:t>
              </a:r>
              <a:endParaRPr lang="en-US" sz="2200" kern="1200" dirty="0"/>
            </a:p>
          </p:txBody>
        </p:sp>
      </p:grpSp>
      <p:grpSp>
        <p:nvGrpSpPr>
          <p:cNvPr id="33" name="Group 32"/>
          <p:cNvGrpSpPr/>
          <p:nvPr/>
        </p:nvGrpSpPr>
        <p:grpSpPr>
          <a:xfrm>
            <a:off x="2819400" y="2286000"/>
            <a:ext cx="3200400" cy="527670"/>
            <a:chOff x="0" y="1177134"/>
            <a:chExt cx="3200400" cy="527670"/>
          </a:xfrm>
          <a:scene3d>
            <a:camera prst="orthographicFront"/>
            <a:lightRig rig="flat" dir="t"/>
          </a:scene3d>
        </p:grpSpPr>
        <p:sp>
          <p:nvSpPr>
            <p:cNvPr id="34" name="Rounded Rectangle 33"/>
            <p:cNvSpPr/>
            <p:nvPr/>
          </p:nvSpPr>
          <p:spPr>
            <a:xfrm>
              <a:off x="0" y="1177134"/>
              <a:ext cx="3200400" cy="527670"/>
            </a:xfrm>
            <a:prstGeom prst="roundRect">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35" name="Rounded Rectangle 4"/>
            <p:cNvSpPr/>
            <p:nvPr/>
          </p:nvSpPr>
          <p:spPr>
            <a:xfrm>
              <a:off x="25759" y="1202893"/>
              <a:ext cx="3148882" cy="47615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3. Logical Operators</a:t>
              </a:r>
              <a:endParaRPr lang="en-US" sz="2200" kern="1200" dirty="0"/>
            </a:p>
          </p:txBody>
        </p:sp>
      </p:grpSp>
      <p:grpSp>
        <p:nvGrpSpPr>
          <p:cNvPr id="36" name="Group 35"/>
          <p:cNvGrpSpPr/>
          <p:nvPr/>
        </p:nvGrpSpPr>
        <p:grpSpPr>
          <a:xfrm>
            <a:off x="2819400" y="3505200"/>
            <a:ext cx="3200400" cy="527670"/>
            <a:chOff x="0" y="1177134"/>
            <a:chExt cx="3200400" cy="527670"/>
          </a:xfrm>
          <a:scene3d>
            <a:camera prst="orthographicFront"/>
            <a:lightRig rig="flat" dir="t"/>
          </a:scene3d>
        </p:grpSpPr>
        <p:sp>
          <p:nvSpPr>
            <p:cNvPr id="37" name="Rounded Rectangle 36"/>
            <p:cNvSpPr/>
            <p:nvPr/>
          </p:nvSpPr>
          <p:spPr>
            <a:xfrm>
              <a:off x="0" y="1177134"/>
              <a:ext cx="3200400" cy="527670"/>
            </a:xfrm>
            <a:prstGeom prst="roundRect">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38" name="Rounded Rectangle 4"/>
            <p:cNvSpPr/>
            <p:nvPr/>
          </p:nvSpPr>
          <p:spPr>
            <a:xfrm>
              <a:off x="25759" y="1202893"/>
              <a:ext cx="3148882" cy="476152"/>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dirty="0" smtClean="0"/>
                <a:t>5. Unary </a:t>
              </a:r>
              <a:r>
                <a:rPr lang="en-US" sz="2200" kern="1200" dirty="0" smtClean="0"/>
                <a:t>Operators</a:t>
              </a:r>
              <a:endParaRPr lang="en-US" sz="2200" kern="1200" dirty="0"/>
            </a:p>
          </p:txBody>
        </p:sp>
      </p:grpSp>
      <p:grpSp>
        <p:nvGrpSpPr>
          <p:cNvPr id="39" name="Group 38"/>
          <p:cNvGrpSpPr/>
          <p:nvPr/>
        </p:nvGrpSpPr>
        <p:grpSpPr>
          <a:xfrm>
            <a:off x="2819400" y="5943600"/>
            <a:ext cx="3200400" cy="609600"/>
            <a:chOff x="0" y="1177134"/>
            <a:chExt cx="3200400" cy="527670"/>
          </a:xfrm>
          <a:scene3d>
            <a:camera prst="orthographicFront"/>
            <a:lightRig rig="flat" dir="t"/>
          </a:scene3d>
        </p:grpSpPr>
        <p:sp>
          <p:nvSpPr>
            <p:cNvPr id="40" name="Rounded Rectangle 39"/>
            <p:cNvSpPr/>
            <p:nvPr/>
          </p:nvSpPr>
          <p:spPr>
            <a:xfrm>
              <a:off x="0" y="1177134"/>
              <a:ext cx="3200400" cy="527670"/>
            </a:xfrm>
            <a:prstGeom prst="roundRect">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41" name="Rounded Rectangle 4"/>
            <p:cNvSpPr/>
            <p:nvPr/>
          </p:nvSpPr>
          <p:spPr>
            <a:xfrm>
              <a:off x="25759" y="1202893"/>
              <a:ext cx="3148882" cy="425711"/>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dirty="0" smtClean="0"/>
                <a:t>9. String Operators</a:t>
              </a:r>
              <a:endParaRPr lang="en-US" sz="2200" kern="1200" dirty="0" smtClean="0"/>
            </a:p>
          </p:txBody>
        </p: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0"/>
                                        </p:tgtEl>
                                        <p:attrNameLst>
                                          <p:attrName>style.visibility</p:attrName>
                                        </p:attrNameLst>
                                      </p:cBhvr>
                                      <p:to>
                                        <p:strVal val="visible"/>
                                      </p:to>
                                    </p:set>
                                    <p:anim calcmode="lin" valueType="num">
                                      <p:cBhvr additive="base">
                                        <p:cTn id="12" dur="500" fill="hold"/>
                                        <p:tgtEl>
                                          <p:spTgt spid="30"/>
                                        </p:tgtEl>
                                        <p:attrNameLst>
                                          <p:attrName>ppt_x</p:attrName>
                                        </p:attrNameLst>
                                      </p:cBhvr>
                                      <p:tavLst>
                                        <p:tav tm="0">
                                          <p:val>
                                            <p:strVal val="0-#ppt_w/2"/>
                                          </p:val>
                                        </p:tav>
                                        <p:tav tm="100000">
                                          <p:val>
                                            <p:strVal val="#ppt_x"/>
                                          </p:val>
                                        </p:tav>
                                      </p:tavLst>
                                    </p:anim>
                                    <p:anim calcmode="lin" valueType="num">
                                      <p:cBhvr additive="base">
                                        <p:cTn id="13"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additive="base">
                                        <p:cTn id="18" dur="500" fill="hold"/>
                                        <p:tgtEl>
                                          <p:spTgt spid="27"/>
                                        </p:tgtEl>
                                        <p:attrNameLst>
                                          <p:attrName>ppt_x</p:attrName>
                                        </p:attrNameLst>
                                      </p:cBhvr>
                                      <p:tavLst>
                                        <p:tav tm="0">
                                          <p:val>
                                            <p:strVal val="1+#ppt_w/2"/>
                                          </p:val>
                                        </p:tav>
                                        <p:tav tm="100000">
                                          <p:val>
                                            <p:strVal val="#ppt_x"/>
                                          </p:val>
                                        </p:tav>
                                      </p:tavLst>
                                    </p:anim>
                                    <p:anim calcmode="lin" valueType="num">
                                      <p:cBhvr additive="base">
                                        <p:cTn id="19"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3"/>
                                        </p:tgtEl>
                                        <p:attrNameLst>
                                          <p:attrName>style.visibility</p:attrName>
                                        </p:attrNameLst>
                                      </p:cBhvr>
                                      <p:to>
                                        <p:strVal val="visible"/>
                                      </p:to>
                                    </p:set>
                                    <p:anim calcmode="lin" valueType="num">
                                      <p:cBhvr additive="base">
                                        <p:cTn id="24" dur="500" fill="hold"/>
                                        <p:tgtEl>
                                          <p:spTgt spid="33"/>
                                        </p:tgtEl>
                                        <p:attrNameLst>
                                          <p:attrName>ppt_x</p:attrName>
                                        </p:attrNameLst>
                                      </p:cBhvr>
                                      <p:tavLst>
                                        <p:tav tm="0">
                                          <p:val>
                                            <p:strVal val="0-#ppt_w/2"/>
                                          </p:val>
                                        </p:tav>
                                        <p:tav tm="100000">
                                          <p:val>
                                            <p:strVal val="#ppt_x"/>
                                          </p:val>
                                        </p:tav>
                                      </p:tavLst>
                                    </p:anim>
                                    <p:anim calcmode="lin" valueType="num">
                                      <p:cBhvr additive="base">
                                        <p:cTn id="25" dur="5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1+#ppt_w/2"/>
                                          </p:val>
                                        </p:tav>
                                        <p:tav tm="100000">
                                          <p:val>
                                            <p:strVal val="#ppt_x"/>
                                          </p:val>
                                        </p:tav>
                                      </p:tavLst>
                                    </p:anim>
                                    <p:anim calcmode="lin" valueType="num">
                                      <p:cBhvr additive="base">
                                        <p:cTn id="31"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2" fill="hold" nodeType="clickEffect">
                                  <p:stCondLst>
                                    <p:cond delay="0"/>
                                  </p:stCondLst>
                                  <p:childTnLst>
                                    <p:set>
                                      <p:cBhvr>
                                        <p:cTn id="35" dur="1" fill="hold">
                                          <p:stCondLst>
                                            <p:cond delay="0"/>
                                          </p:stCondLst>
                                        </p:cTn>
                                        <p:tgtEl>
                                          <p:spTgt spid="36"/>
                                        </p:tgtEl>
                                        <p:attrNameLst>
                                          <p:attrName>style.visibility</p:attrName>
                                        </p:attrNameLst>
                                      </p:cBhvr>
                                      <p:to>
                                        <p:strVal val="visible"/>
                                      </p:to>
                                    </p:set>
                                    <p:anim calcmode="lin" valueType="num">
                                      <p:cBhvr additive="base">
                                        <p:cTn id="36" dur="500" fill="hold"/>
                                        <p:tgtEl>
                                          <p:spTgt spid="36"/>
                                        </p:tgtEl>
                                        <p:attrNameLst>
                                          <p:attrName>ppt_x</p:attrName>
                                        </p:attrNameLst>
                                      </p:cBhvr>
                                      <p:tavLst>
                                        <p:tav tm="0">
                                          <p:val>
                                            <p:strVal val="1+#ppt_w/2"/>
                                          </p:val>
                                        </p:tav>
                                        <p:tav tm="100000">
                                          <p:val>
                                            <p:strVal val="#ppt_x"/>
                                          </p:val>
                                        </p:tav>
                                      </p:tavLst>
                                    </p:anim>
                                    <p:anim calcmode="lin" valueType="num">
                                      <p:cBhvr additive="base">
                                        <p:cTn id="37"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additive="base">
                                        <p:cTn id="42" dur="500" fill="hold"/>
                                        <p:tgtEl>
                                          <p:spTgt spid="18"/>
                                        </p:tgtEl>
                                        <p:attrNameLst>
                                          <p:attrName>ppt_x</p:attrName>
                                        </p:attrNameLst>
                                      </p:cBhvr>
                                      <p:tavLst>
                                        <p:tav tm="0">
                                          <p:val>
                                            <p:strVal val="0-#ppt_w/2"/>
                                          </p:val>
                                        </p:tav>
                                        <p:tav tm="100000">
                                          <p:val>
                                            <p:strVal val="#ppt_x"/>
                                          </p:val>
                                        </p:tav>
                                      </p:tavLst>
                                    </p:anim>
                                    <p:anim calcmode="lin" valueType="num">
                                      <p:cBhvr additive="base">
                                        <p:cTn id="4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nodeType="click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additive="base">
                                        <p:cTn id="48" dur="500" fill="hold"/>
                                        <p:tgtEl>
                                          <p:spTgt spid="15"/>
                                        </p:tgtEl>
                                        <p:attrNameLst>
                                          <p:attrName>ppt_x</p:attrName>
                                        </p:attrNameLst>
                                      </p:cBhvr>
                                      <p:tavLst>
                                        <p:tav tm="0">
                                          <p:val>
                                            <p:strVal val="1+#ppt_w/2"/>
                                          </p:val>
                                        </p:tav>
                                        <p:tav tm="100000">
                                          <p:val>
                                            <p:strVal val="#ppt_x"/>
                                          </p:val>
                                        </p:tav>
                                      </p:tavLst>
                                    </p:anim>
                                    <p:anim calcmode="lin" valueType="num">
                                      <p:cBhvr additive="base">
                                        <p:cTn id="49"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500" fill="hold"/>
                                        <p:tgtEl>
                                          <p:spTgt spid="12"/>
                                        </p:tgtEl>
                                        <p:attrNameLst>
                                          <p:attrName>ppt_x</p:attrName>
                                        </p:attrNameLst>
                                      </p:cBhvr>
                                      <p:tavLst>
                                        <p:tav tm="0">
                                          <p:val>
                                            <p:strVal val="0-#ppt_w/2"/>
                                          </p:val>
                                        </p:tav>
                                        <p:tav tm="100000">
                                          <p:val>
                                            <p:strVal val="#ppt_x"/>
                                          </p:val>
                                        </p:tav>
                                      </p:tavLst>
                                    </p:anim>
                                    <p:anim calcmode="lin" valueType="num">
                                      <p:cBhvr additive="base">
                                        <p:cTn id="55"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nodeType="clickEffect">
                                  <p:stCondLst>
                                    <p:cond delay="0"/>
                                  </p:stCondLst>
                                  <p:childTnLst>
                                    <p:set>
                                      <p:cBhvr>
                                        <p:cTn id="59" dur="1" fill="hold">
                                          <p:stCondLst>
                                            <p:cond delay="0"/>
                                          </p:stCondLst>
                                        </p:cTn>
                                        <p:tgtEl>
                                          <p:spTgt spid="39"/>
                                        </p:tgtEl>
                                        <p:attrNameLst>
                                          <p:attrName>style.visibility</p:attrName>
                                        </p:attrNameLst>
                                      </p:cBhvr>
                                      <p:to>
                                        <p:strVal val="visible"/>
                                      </p:to>
                                    </p:set>
                                    <p:anim calcmode="lin" valueType="num">
                                      <p:cBhvr additive="base">
                                        <p:cTn id="60" dur="500" fill="hold"/>
                                        <p:tgtEl>
                                          <p:spTgt spid="39"/>
                                        </p:tgtEl>
                                        <p:attrNameLst>
                                          <p:attrName>ppt_x</p:attrName>
                                        </p:attrNameLst>
                                      </p:cBhvr>
                                      <p:tavLst>
                                        <p:tav tm="0">
                                          <p:val>
                                            <p:strVal val="1+#ppt_w/2"/>
                                          </p:val>
                                        </p:tav>
                                        <p:tav tm="100000">
                                          <p:val>
                                            <p:strVal val="#ppt_x"/>
                                          </p:val>
                                        </p:tav>
                                      </p:tavLst>
                                    </p:anim>
                                    <p:anim calcmode="lin" valueType="num">
                                      <p:cBhvr additive="base">
                                        <p:cTn id="61" dur="500" fill="hold"/>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b="1" dirty="0" smtClean="0">
                <a:solidFill>
                  <a:schemeClr val="accent2">
                    <a:lumMod val="75000"/>
                  </a:schemeClr>
                </a:solidFill>
                <a:latin typeface="Algerian" pitchFamily="82" charset="0"/>
              </a:rPr>
              <a:t>Arithmetic Operators:</a:t>
            </a:r>
            <a:endParaRPr lang="en-US" b="1" dirty="0">
              <a:solidFill>
                <a:schemeClr val="accent2">
                  <a:lumMod val="75000"/>
                </a:schemeClr>
              </a:solidFill>
              <a:latin typeface="Algerian" pitchFamily="82" charset="0"/>
            </a:endParaRPr>
          </a:p>
        </p:txBody>
      </p:sp>
      <p:sp>
        <p:nvSpPr>
          <p:cNvPr id="3" name="Content Placeholder 2"/>
          <p:cNvSpPr>
            <a:spLocks noGrp="1"/>
          </p:cNvSpPr>
          <p:nvPr>
            <p:ph idx="1"/>
          </p:nvPr>
        </p:nvSpPr>
        <p:spPr>
          <a:xfrm>
            <a:off x="457200" y="1371600"/>
            <a:ext cx="8229600" cy="5257800"/>
          </a:xfrm>
        </p:spPr>
        <p:txBody>
          <a:bodyPr>
            <a:normAutofit fontScale="85000" lnSpcReduction="10000"/>
          </a:bodyPr>
          <a:lstStyle/>
          <a:p>
            <a:pPr>
              <a:buNone/>
            </a:pPr>
            <a:r>
              <a:rPr lang="en-US" sz="2900" dirty="0" smtClean="0">
                <a:latin typeface="Cambria Math" pitchFamily="18" charset="0"/>
                <a:ea typeface="Cambria Math" pitchFamily="18" charset="0"/>
              </a:rPr>
              <a:t>                   Arithmetic operators are used to perform basic mathematical operations on numbers. They include:</a:t>
            </a:r>
          </a:p>
          <a:p>
            <a:pPr>
              <a:buNone/>
            </a:pPr>
            <a:endParaRPr lang="en-US" sz="2900" b="1" dirty="0" smtClean="0">
              <a:latin typeface="Cambria Math" pitchFamily="18" charset="0"/>
              <a:ea typeface="Cambria Math" pitchFamily="18" charset="0"/>
            </a:endParaRPr>
          </a:p>
          <a:p>
            <a:r>
              <a:rPr lang="en-US" sz="2900" b="1" dirty="0" smtClean="0">
                <a:latin typeface="Cambria Math" pitchFamily="18" charset="0"/>
                <a:ea typeface="Cambria Math" pitchFamily="18" charset="0"/>
              </a:rPr>
              <a:t>Addition (+):</a:t>
            </a:r>
            <a:r>
              <a:rPr lang="en-US" sz="2900" dirty="0" smtClean="0">
                <a:latin typeface="Cambria Math" pitchFamily="18" charset="0"/>
                <a:ea typeface="Cambria Math" pitchFamily="18" charset="0"/>
              </a:rPr>
              <a:t> Adds two operands. </a:t>
            </a:r>
          </a:p>
          <a:p>
            <a:r>
              <a:rPr lang="en-US" sz="2900" b="1" dirty="0" smtClean="0">
                <a:latin typeface="Cambria Math" pitchFamily="18" charset="0"/>
                <a:ea typeface="Cambria Math" pitchFamily="18" charset="0"/>
              </a:rPr>
              <a:t>Subtraction (-):</a:t>
            </a:r>
            <a:r>
              <a:rPr lang="en-US" sz="2900" dirty="0" smtClean="0">
                <a:latin typeface="Cambria Math" pitchFamily="18" charset="0"/>
                <a:ea typeface="Cambria Math" pitchFamily="18" charset="0"/>
              </a:rPr>
              <a:t> Subtracts the second operand from the first.</a:t>
            </a:r>
          </a:p>
          <a:p>
            <a:r>
              <a:rPr lang="en-US" sz="2900" b="1" dirty="0" smtClean="0">
                <a:latin typeface="Cambria Math" pitchFamily="18" charset="0"/>
                <a:ea typeface="Cambria Math" pitchFamily="18" charset="0"/>
              </a:rPr>
              <a:t>Multiplication (*):</a:t>
            </a:r>
            <a:r>
              <a:rPr lang="en-US" sz="2900" dirty="0" smtClean="0">
                <a:latin typeface="Cambria Math" pitchFamily="18" charset="0"/>
                <a:ea typeface="Cambria Math" pitchFamily="18" charset="0"/>
              </a:rPr>
              <a:t> Multiplies two operands. </a:t>
            </a:r>
          </a:p>
          <a:p>
            <a:r>
              <a:rPr lang="en-US" sz="2900" b="1" dirty="0" smtClean="0">
                <a:latin typeface="Cambria Math" pitchFamily="18" charset="0"/>
                <a:ea typeface="Cambria Math" pitchFamily="18" charset="0"/>
              </a:rPr>
              <a:t>Division (/):</a:t>
            </a:r>
            <a:r>
              <a:rPr lang="en-US" sz="2900" dirty="0" smtClean="0">
                <a:latin typeface="Cambria Math" pitchFamily="18" charset="0"/>
                <a:ea typeface="Cambria Math" pitchFamily="18" charset="0"/>
              </a:rPr>
              <a:t> Divides the first operand by the second. </a:t>
            </a:r>
            <a:r>
              <a:rPr lang="en-US" sz="2900" b="1" dirty="0" smtClean="0">
                <a:latin typeface="Cambria Math" pitchFamily="18" charset="0"/>
                <a:ea typeface="Cambria Math" pitchFamily="18" charset="0"/>
              </a:rPr>
              <a:t>Modulus (%):</a:t>
            </a:r>
            <a:r>
              <a:rPr lang="en-US" sz="2900" dirty="0" smtClean="0">
                <a:latin typeface="Cambria Math" pitchFamily="18" charset="0"/>
                <a:ea typeface="Cambria Math" pitchFamily="18" charset="0"/>
              </a:rPr>
              <a:t> Returns the remainder of division. </a:t>
            </a:r>
          </a:p>
          <a:p>
            <a:r>
              <a:rPr lang="en-US" sz="2900" b="1" dirty="0" smtClean="0">
                <a:latin typeface="Cambria Math" pitchFamily="18" charset="0"/>
                <a:ea typeface="Cambria Math" pitchFamily="18" charset="0"/>
              </a:rPr>
              <a:t>Increment (++):</a:t>
            </a:r>
            <a:r>
              <a:rPr lang="en-US" sz="2900" dirty="0" smtClean="0">
                <a:latin typeface="Cambria Math" pitchFamily="18" charset="0"/>
                <a:ea typeface="Cambria Math" pitchFamily="18" charset="0"/>
              </a:rPr>
              <a:t> Increases the value of a variable by one. </a:t>
            </a:r>
          </a:p>
          <a:p>
            <a:r>
              <a:rPr lang="en-US" sz="2900" b="1" dirty="0" smtClean="0">
                <a:latin typeface="Cambria Math" pitchFamily="18" charset="0"/>
                <a:ea typeface="Cambria Math" pitchFamily="18" charset="0"/>
              </a:rPr>
              <a:t>Decrement (--):</a:t>
            </a:r>
            <a:r>
              <a:rPr lang="en-US" sz="2900" dirty="0" smtClean="0">
                <a:latin typeface="Cambria Math" pitchFamily="18" charset="0"/>
                <a:ea typeface="Cambria Math" pitchFamily="18" charset="0"/>
              </a:rPr>
              <a:t> Decreases the value of a variable by one. </a:t>
            </a:r>
          </a:p>
          <a:p>
            <a:endParaRPr lang="en-US" dirty="0"/>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1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4"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to="" calcmode="lin" valueType="num">
                                      <p:cBhvr>
                                        <p:cTn id="11" dur="1" fill="hold"/>
                                        <p:tgtEl>
                                          <p:spTgt spid="3">
                                            <p:txEl>
                                              <p:pRg st="0" end="0"/>
                                            </p:txEl>
                                          </p:spTgt>
                                        </p:tgtEl>
                                        <p:attrNameLst>
                                          <p:attrName/>
                                        </p:attrNameLst>
                                      </p:cBhvr>
                                    </p:anim>
                                  </p:childTnLst>
                                </p:cTn>
                              </p:par>
                            </p:childTnLst>
                          </p:cTn>
                        </p:par>
                      </p:childTnLst>
                    </p:cTn>
                  </p:par>
                  <p:par>
                    <p:cTn id="12" fill="hold">
                      <p:stCondLst>
                        <p:cond delay="indefinite"/>
                      </p:stCondLst>
                      <p:childTnLst>
                        <p:par>
                          <p:cTn id="13" fill="hold">
                            <p:stCondLst>
                              <p:cond delay="0"/>
                            </p:stCondLst>
                            <p:childTnLst>
                              <p:par>
                                <p:cTn id="14" presetID="24" presetClass="entr" presetSubtype="0"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to="" calcmode="lin" valueType="num">
                                      <p:cBhvr>
                                        <p:cTn id="16" dur="1" fill="hold"/>
                                        <p:tgtEl>
                                          <p:spTgt spid="3">
                                            <p:txEl>
                                              <p:pRg st="2" end="2"/>
                                            </p:txEl>
                                          </p:spTgt>
                                        </p:tgtEl>
                                        <p:attrNameLst>
                                          <p:attrName/>
                                        </p:attrNameLst>
                                      </p:cBhvr>
                                    </p:anim>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to="" calcmode="lin" valueType="num">
                                      <p:cBhvr>
                                        <p:cTn id="21" dur="1" fill="hold"/>
                                        <p:tgtEl>
                                          <p:spTgt spid="3">
                                            <p:txEl>
                                              <p:pRg st="3" end="3"/>
                                            </p:txEl>
                                          </p:spTgt>
                                        </p:tgtEl>
                                        <p:attrNameLst>
                                          <p:attrName/>
                                        </p:attrNameLst>
                                      </p:cBhvr>
                                    </p:anim>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to="" calcmode="lin" valueType="num">
                                      <p:cBhvr>
                                        <p:cTn id="26" dur="1" fill="hold"/>
                                        <p:tgtEl>
                                          <p:spTgt spid="3">
                                            <p:txEl>
                                              <p:pRg st="4" end="4"/>
                                            </p:txEl>
                                          </p:spTgt>
                                        </p:tgtEl>
                                        <p:attrNameLst>
                                          <p:attrName/>
                                        </p:attrNameLst>
                                      </p:cBhvr>
                                    </p:anim>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to="" calcmode="lin" valueType="num">
                                      <p:cBhvr>
                                        <p:cTn id="31" dur="1" fill="hold"/>
                                        <p:tgtEl>
                                          <p:spTgt spid="3">
                                            <p:txEl>
                                              <p:pRg st="5" end="5"/>
                                            </p:txEl>
                                          </p:spTgt>
                                        </p:tgtEl>
                                        <p:attrNameLst>
                                          <p:attrName/>
                                        </p:attrNameLst>
                                      </p:cBhvr>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to="" calcmode="lin" valueType="num">
                                      <p:cBhvr>
                                        <p:cTn id="36" dur="1" fill="hold"/>
                                        <p:tgtEl>
                                          <p:spTgt spid="3">
                                            <p:txEl>
                                              <p:pRg st="6" end="6"/>
                                            </p:txEl>
                                          </p:spTgt>
                                        </p:tgtEl>
                                        <p:attrNameLst>
                                          <p:attrName/>
                                        </p:attrNameLst>
                                      </p:cBhvr>
                                    </p:anim>
                                  </p:childTnLst>
                                </p:cTn>
                              </p:par>
                            </p:childTnLst>
                          </p:cTn>
                        </p:par>
                      </p:childTnLst>
                    </p:cTn>
                  </p:par>
                  <p:par>
                    <p:cTn id="37" fill="hold">
                      <p:stCondLst>
                        <p:cond delay="indefinite"/>
                      </p:stCondLst>
                      <p:childTnLst>
                        <p:par>
                          <p:cTn id="38" fill="hold">
                            <p:stCondLst>
                              <p:cond delay="0"/>
                            </p:stCondLst>
                            <p:childTnLst>
                              <p:par>
                                <p:cTn id="39" presetID="24" presetClass="entr" presetSubtype="0"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to="" calcmode="lin" valueType="num">
                                      <p:cBhvr>
                                        <p:cTn id="41" dur="1" fill="hold"/>
                                        <p:tgtEl>
                                          <p:spTgt spid="3">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lgerian" pitchFamily="82" charset="0"/>
              </a:rPr>
              <a:t>Examples of Arithmetic Operators</a:t>
            </a:r>
            <a:endParaRPr lang="en-US" b="1" dirty="0">
              <a:latin typeface="Algerian" pitchFamily="82" charset="0"/>
            </a:endParaRPr>
          </a:p>
        </p:txBody>
      </p:sp>
      <p:sp>
        <p:nvSpPr>
          <p:cNvPr id="3" name="Content Placeholder 2"/>
          <p:cNvSpPr>
            <a:spLocks noGrp="1"/>
          </p:cNvSpPr>
          <p:nvPr>
            <p:ph idx="1"/>
          </p:nvPr>
        </p:nvSpPr>
        <p:spPr/>
        <p:txBody>
          <a:bodyPr>
            <a:normAutofit/>
          </a:bodyPr>
          <a:lstStyle/>
          <a:p>
            <a:r>
              <a:rPr lang="en-US" b="1" dirty="0" smtClean="0"/>
              <a:t>Addition (+)            :</a:t>
            </a:r>
            <a:endParaRPr lang="en-US" dirty="0" smtClean="0"/>
          </a:p>
          <a:p>
            <a:r>
              <a:rPr lang="en-US" b="1" dirty="0" smtClean="0"/>
              <a:t>Subtraction (-)       :  </a:t>
            </a:r>
            <a:r>
              <a:rPr lang="en-US" dirty="0" smtClean="0"/>
              <a:t> </a:t>
            </a:r>
          </a:p>
          <a:p>
            <a:r>
              <a:rPr lang="en-US" b="1" dirty="0" smtClean="0"/>
              <a:t>Multiplication (*) :</a:t>
            </a:r>
            <a:r>
              <a:rPr lang="en-US" dirty="0" smtClean="0"/>
              <a:t>   </a:t>
            </a:r>
          </a:p>
          <a:p>
            <a:r>
              <a:rPr lang="en-US" b="1" dirty="0" smtClean="0"/>
              <a:t>Division (/)             :</a:t>
            </a:r>
            <a:endParaRPr lang="en-US" dirty="0" smtClean="0"/>
          </a:p>
          <a:p>
            <a:r>
              <a:rPr lang="en-US" b="1" dirty="0" smtClean="0"/>
              <a:t>Modulus (%)           :</a:t>
            </a:r>
            <a:r>
              <a:rPr lang="en-US" dirty="0" smtClean="0"/>
              <a:t>  </a:t>
            </a:r>
          </a:p>
          <a:p>
            <a:r>
              <a:rPr lang="en-US" b="1" dirty="0" smtClean="0"/>
              <a:t>Increment (++)      :</a:t>
            </a:r>
            <a:r>
              <a:rPr lang="en-US" dirty="0" smtClean="0"/>
              <a:t>  </a:t>
            </a:r>
          </a:p>
          <a:p>
            <a:r>
              <a:rPr lang="en-US" b="1" dirty="0" smtClean="0"/>
              <a:t>Decrement (--)       :</a:t>
            </a:r>
            <a:r>
              <a:rPr lang="en-US" dirty="0" smtClean="0"/>
              <a:t>  </a:t>
            </a:r>
            <a:endParaRPr lang="en-US" dirty="0"/>
          </a:p>
        </p:txBody>
      </p:sp>
      <p:sp>
        <p:nvSpPr>
          <p:cNvPr id="4" name="Rectangle 3"/>
          <p:cNvSpPr/>
          <p:nvPr/>
        </p:nvSpPr>
        <p:spPr>
          <a:xfrm>
            <a:off x="4724400" y="2057400"/>
            <a:ext cx="27432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sum = 10 + 5; // 15</a:t>
            </a:r>
            <a:endParaRPr lang="en-US" dirty="0"/>
          </a:p>
        </p:txBody>
      </p:sp>
      <p:sp>
        <p:nvSpPr>
          <p:cNvPr id="5" name="Rectangle 4"/>
          <p:cNvSpPr/>
          <p:nvPr/>
        </p:nvSpPr>
        <p:spPr>
          <a:xfrm>
            <a:off x="4724400" y="2514600"/>
            <a:ext cx="27432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difference = 10 - 5; // 5</a:t>
            </a:r>
            <a:endParaRPr lang="en-US" dirty="0"/>
          </a:p>
        </p:txBody>
      </p:sp>
      <p:sp>
        <p:nvSpPr>
          <p:cNvPr id="6" name="Rectangle 5"/>
          <p:cNvSpPr/>
          <p:nvPr/>
        </p:nvSpPr>
        <p:spPr>
          <a:xfrm>
            <a:off x="4724400" y="2971800"/>
            <a:ext cx="27432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product = 10 * 5; // 50</a:t>
            </a:r>
            <a:endParaRPr lang="en-US" dirty="0"/>
          </a:p>
        </p:txBody>
      </p:sp>
      <p:sp>
        <p:nvSpPr>
          <p:cNvPr id="7" name="Rectangle 6"/>
          <p:cNvSpPr/>
          <p:nvPr/>
        </p:nvSpPr>
        <p:spPr>
          <a:xfrm>
            <a:off x="4724400" y="3429000"/>
            <a:ext cx="28194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smtClean="0"/>
              <a:t>let quotient = 10 / 5; // 2</a:t>
            </a:r>
            <a:endParaRPr lang="en-US" dirty="0"/>
          </a:p>
        </p:txBody>
      </p:sp>
      <p:sp>
        <p:nvSpPr>
          <p:cNvPr id="8" name="Rectangle 7"/>
          <p:cNvSpPr/>
          <p:nvPr/>
        </p:nvSpPr>
        <p:spPr>
          <a:xfrm>
            <a:off x="4724400" y="3886200"/>
            <a:ext cx="28956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remainder = 10 % 3; // 1</a:t>
            </a:r>
            <a:endParaRPr lang="en-US" dirty="0"/>
          </a:p>
        </p:txBody>
      </p:sp>
      <p:sp>
        <p:nvSpPr>
          <p:cNvPr id="9" name="Rectangle 8"/>
          <p:cNvSpPr/>
          <p:nvPr/>
        </p:nvSpPr>
        <p:spPr>
          <a:xfrm>
            <a:off x="4724400" y="4343400"/>
            <a:ext cx="42672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value = 10; value++; // value is now 11</a:t>
            </a:r>
            <a:endParaRPr lang="en-US" dirty="0"/>
          </a:p>
        </p:txBody>
      </p:sp>
      <p:sp>
        <p:nvSpPr>
          <p:cNvPr id="10" name="Rectangle 9"/>
          <p:cNvSpPr/>
          <p:nvPr/>
        </p:nvSpPr>
        <p:spPr>
          <a:xfrm>
            <a:off x="4495800" y="4800600"/>
            <a:ext cx="45720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let value = 10; value--; // value is back to 10</a:t>
            </a:r>
            <a:endParaRPr lang="en-US"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anim calcmode="lin" valueType="num">
                                      <p:cBhvr>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anim calcmode="lin" valueType="num">
                                      <p:cBhvr>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anim calcmode="lin" valueType="num">
                                      <p:cBhvr>
                                        <p:cTn id="2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500"/>
                                        <p:tgtEl>
                                          <p:spTgt spid="3">
                                            <p:txEl>
                                              <p:pRg st="3" end="3"/>
                                            </p:txEl>
                                          </p:spTgt>
                                        </p:tgtEl>
                                      </p:cBhvr>
                                    </p:animEffect>
                                    <p:anim calcmode="lin" valueType="num">
                                      <p:cBhvr>
                                        <p:cTn id="3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500"/>
                                        <p:tgtEl>
                                          <p:spTgt spid="3">
                                            <p:txEl>
                                              <p:pRg st="4" end="4"/>
                                            </p:txEl>
                                          </p:spTgt>
                                        </p:tgtEl>
                                      </p:cBhvr>
                                    </p:animEffect>
                                    <p:anim calcmode="lin" valueType="num">
                                      <p:cBhvr>
                                        <p:cTn id="4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500"/>
                                        <p:tgtEl>
                                          <p:spTgt spid="3">
                                            <p:txEl>
                                              <p:pRg st="5" end="5"/>
                                            </p:txEl>
                                          </p:spTgt>
                                        </p:tgtEl>
                                      </p:cBhvr>
                                    </p:animEffect>
                                    <p:anim calcmode="lin" valueType="num">
                                      <p:cBhvr>
                                        <p:cTn id="4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7"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500"/>
                                        <p:tgtEl>
                                          <p:spTgt spid="3">
                                            <p:txEl>
                                              <p:pRg st="6" end="6"/>
                                            </p:txEl>
                                          </p:spTgt>
                                        </p:tgtEl>
                                      </p:cBhvr>
                                    </p:animEffect>
                                    <p:anim calcmode="lin" valueType="num">
                                      <p:cBhvr>
                                        <p:cTn id="5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7" presetClass="entr" presetSubtype="2"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500" fill="hold"/>
                                        <p:tgtEl>
                                          <p:spTgt spid="5"/>
                                        </p:tgtEl>
                                        <p:attrNameLst>
                                          <p:attrName>ppt_x</p:attrName>
                                        </p:attrNameLst>
                                      </p:cBhvr>
                                      <p:tavLst>
                                        <p:tav tm="0">
                                          <p:val>
                                            <p:strVal val="1+#ppt_w/2"/>
                                          </p:val>
                                        </p:tav>
                                        <p:tav tm="100000">
                                          <p:val>
                                            <p:strVal val="#ppt_x"/>
                                          </p:val>
                                        </p:tav>
                                      </p:tavLst>
                                    </p:anim>
                                    <p:anim calcmode="lin" valueType="num">
                                      <p:cBhvr additive="base">
                                        <p:cTn id="6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7" presetClass="entr" presetSubtype="2" fill="hold" grpId="0" nodeType="click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additive="base">
                                        <p:cTn id="68" dur="500" fill="hold"/>
                                        <p:tgtEl>
                                          <p:spTgt spid="4"/>
                                        </p:tgtEl>
                                        <p:attrNameLst>
                                          <p:attrName>ppt_x</p:attrName>
                                        </p:attrNameLst>
                                      </p:cBhvr>
                                      <p:tavLst>
                                        <p:tav tm="0">
                                          <p:val>
                                            <p:strVal val="1+#ppt_w/2"/>
                                          </p:val>
                                        </p:tav>
                                        <p:tav tm="100000">
                                          <p:val>
                                            <p:strVal val="#ppt_x"/>
                                          </p:val>
                                        </p:tav>
                                      </p:tavLst>
                                    </p:anim>
                                    <p:anim calcmode="lin" valueType="num">
                                      <p:cBhvr additive="base">
                                        <p:cTn id="69"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7" presetClass="entr" presetSubtype="2" fill="hold" grpId="0" nodeType="clickEffect">
                                  <p:stCondLst>
                                    <p:cond delay="0"/>
                                  </p:stCondLst>
                                  <p:childTnLst>
                                    <p:set>
                                      <p:cBhvr>
                                        <p:cTn id="73" dur="1" fill="hold">
                                          <p:stCondLst>
                                            <p:cond delay="0"/>
                                          </p:stCondLst>
                                        </p:cTn>
                                        <p:tgtEl>
                                          <p:spTgt spid="6"/>
                                        </p:tgtEl>
                                        <p:attrNameLst>
                                          <p:attrName>style.visibility</p:attrName>
                                        </p:attrNameLst>
                                      </p:cBhvr>
                                      <p:to>
                                        <p:strVal val="visible"/>
                                      </p:to>
                                    </p:set>
                                    <p:anim calcmode="lin" valueType="num">
                                      <p:cBhvr additive="base">
                                        <p:cTn id="74" dur="500" fill="hold"/>
                                        <p:tgtEl>
                                          <p:spTgt spid="6"/>
                                        </p:tgtEl>
                                        <p:attrNameLst>
                                          <p:attrName>ppt_x</p:attrName>
                                        </p:attrNameLst>
                                      </p:cBhvr>
                                      <p:tavLst>
                                        <p:tav tm="0">
                                          <p:val>
                                            <p:strVal val="1+#ppt_w/2"/>
                                          </p:val>
                                        </p:tav>
                                        <p:tav tm="100000">
                                          <p:val>
                                            <p:strVal val="#ppt_x"/>
                                          </p:val>
                                        </p:tav>
                                      </p:tavLst>
                                    </p:anim>
                                    <p:anim calcmode="lin" valueType="num">
                                      <p:cBhvr additive="base">
                                        <p:cTn id="7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7" presetClass="entr" presetSubtype="2" fill="hold" grpId="0" nodeType="clickEffect">
                                  <p:stCondLst>
                                    <p:cond delay="0"/>
                                  </p:stCondLst>
                                  <p:childTnLst>
                                    <p:set>
                                      <p:cBhvr>
                                        <p:cTn id="79" dur="1" fill="hold">
                                          <p:stCondLst>
                                            <p:cond delay="0"/>
                                          </p:stCondLst>
                                        </p:cTn>
                                        <p:tgtEl>
                                          <p:spTgt spid="7"/>
                                        </p:tgtEl>
                                        <p:attrNameLst>
                                          <p:attrName>style.visibility</p:attrName>
                                        </p:attrNameLst>
                                      </p:cBhvr>
                                      <p:to>
                                        <p:strVal val="visible"/>
                                      </p:to>
                                    </p:set>
                                    <p:anim calcmode="lin" valueType="num">
                                      <p:cBhvr additive="base">
                                        <p:cTn id="80" dur="500" fill="hold"/>
                                        <p:tgtEl>
                                          <p:spTgt spid="7"/>
                                        </p:tgtEl>
                                        <p:attrNameLst>
                                          <p:attrName>ppt_x</p:attrName>
                                        </p:attrNameLst>
                                      </p:cBhvr>
                                      <p:tavLst>
                                        <p:tav tm="0">
                                          <p:val>
                                            <p:strVal val="1+#ppt_w/2"/>
                                          </p:val>
                                        </p:tav>
                                        <p:tav tm="100000">
                                          <p:val>
                                            <p:strVal val="#ppt_x"/>
                                          </p:val>
                                        </p:tav>
                                      </p:tavLst>
                                    </p:anim>
                                    <p:anim calcmode="lin" valueType="num">
                                      <p:cBhvr additive="base">
                                        <p:cTn id="8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7" presetClass="entr" presetSubtype="2" fill="hold" grpId="0" nodeType="clickEffect">
                                  <p:stCondLst>
                                    <p:cond delay="0"/>
                                  </p:stCondLst>
                                  <p:childTnLst>
                                    <p:set>
                                      <p:cBhvr>
                                        <p:cTn id="85" dur="1" fill="hold">
                                          <p:stCondLst>
                                            <p:cond delay="0"/>
                                          </p:stCondLst>
                                        </p:cTn>
                                        <p:tgtEl>
                                          <p:spTgt spid="8"/>
                                        </p:tgtEl>
                                        <p:attrNameLst>
                                          <p:attrName>style.visibility</p:attrName>
                                        </p:attrNameLst>
                                      </p:cBhvr>
                                      <p:to>
                                        <p:strVal val="visible"/>
                                      </p:to>
                                    </p:set>
                                    <p:anim calcmode="lin" valueType="num">
                                      <p:cBhvr additive="base">
                                        <p:cTn id="86" dur="500" fill="hold"/>
                                        <p:tgtEl>
                                          <p:spTgt spid="8"/>
                                        </p:tgtEl>
                                        <p:attrNameLst>
                                          <p:attrName>ppt_x</p:attrName>
                                        </p:attrNameLst>
                                      </p:cBhvr>
                                      <p:tavLst>
                                        <p:tav tm="0">
                                          <p:val>
                                            <p:strVal val="1+#ppt_w/2"/>
                                          </p:val>
                                        </p:tav>
                                        <p:tav tm="100000">
                                          <p:val>
                                            <p:strVal val="#ppt_x"/>
                                          </p:val>
                                        </p:tav>
                                      </p:tavLst>
                                    </p:anim>
                                    <p:anim calcmode="lin" valueType="num">
                                      <p:cBhvr additive="base">
                                        <p:cTn id="87"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7" presetClass="entr" presetSubtype="2" fill="hold" grpId="0" nodeType="clickEffect">
                                  <p:stCondLst>
                                    <p:cond delay="0"/>
                                  </p:stCondLst>
                                  <p:childTnLst>
                                    <p:set>
                                      <p:cBhvr>
                                        <p:cTn id="91" dur="1" fill="hold">
                                          <p:stCondLst>
                                            <p:cond delay="0"/>
                                          </p:stCondLst>
                                        </p:cTn>
                                        <p:tgtEl>
                                          <p:spTgt spid="9"/>
                                        </p:tgtEl>
                                        <p:attrNameLst>
                                          <p:attrName>style.visibility</p:attrName>
                                        </p:attrNameLst>
                                      </p:cBhvr>
                                      <p:to>
                                        <p:strVal val="visible"/>
                                      </p:to>
                                    </p:set>
                                    <p:anim calcmode="lin" valueType="num">
                                      <p:cBhvr additive="base">
                                        <p:cTn id="92" dur="500" fill="hold"/>
                                        <p:tgtEl>
                                          <p:spTgt spid="9"/>
                                        </p:tgtEl>
                                        <p:attrNameLst>
                                          <p:attrName>ppt_x</p:attrName>
                                        </p:attrNameLst>
                                      </p:cBhvr>
                                      <p:tavLst>
                                        <p:tav tm="0">
                                          <p:val>
                                            <p:strVal val="1+#ppt_w/2"/>
                                          </p:val>
                                        </p:tav>
                                        <p:tav tm="100000">
                                          <p:val>
                                            <p:strVal val="#ppt_x"/>
                                          </p:val>
                                        </p:tav>
                                      </p:tavLst>
                                    </p:anim>
                                    <p:anim calcmode="lin" valueType="num">
                                      <p:cBhvr additive="base">
                                        <p:cTn id="93"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7" presetClass="entr" presetSubtype="2" fill="hold" grpId="0" nodeType="clickEffect">
                                  <p:stCondLst>
                                    <p:cond delay="0"/>
                                  </p:stCondLst>
                                  <p:childTnLst>
                                    <p:set>
                                      <p:cBhvr>
                                        <p:cTn id="97" dur="1" fill="hold">
                                          <p:stCondLst>
                                            <p:cond delay="0"/>
                                          </p:stCondLst>
                                        </p:cTn>
                                        <p:tgtEl>
                                          <p:spTgt spid="10"/>
                                        </p:tgtEl>
                                        <p:attrNameLst>
                                          <p:attrName>style.visibility</p:attrName>
                                        </p:attrNameLst>
                                      </p:cBhvr>
                                      <p:to>
                                        <p:strVal val="visible"/>
                                      </p:to>
                                    </p:set>
                                    <p:anim calcmode="lin" valueType="num">
                                      <p:cBhvr additive="base">
                                        <p:cTn id="98" dur="500" fill="hold"/>
                                        <p:tgtEl>
                                          <p:spTgt spid="10"/>
                                        </p:tgtEl>
                                        <p:attrNameLst>
                                          <p:attrName>ppt_x</p:attrName>
                                        </p:attrNameLst>
                                      </p:cBhvr>
                                      <p:tavLst>
                                        <p:tav tm="0">
                                          <p:val>
                                            <p:strVal val="1+#ppt_w/2"/>
                                          </p:val>
                                        </p:tav>
                                        <p:tav tm="100000">
                                          <p:val>
                                            <p:strVal val="#ppt_x"/>
                                          </p:val>
                                        </p:tav>
                                      </p:tavLst>
                                    </p:anim>
                                    <p:anim calcmode="lin" valueType="num">
                                      <p:cBhvr additive="base">
                                        <p:cTn id="99"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P spid="5" grpId="0" animBg="1"/>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Comparison Operators</a:t>
            </a:r>
            <a:endParaRPr lang="en-US" b="1" dirty="0">
              <a:latin typeface="Algerian" pitchFamily="82"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latin typeface="Cambria Math" pitchFamily="18" charset="0"/>
                <a:ea typeface="Cambria Math" pitchFamily="18" charset="0"/>
              </a:rPr>
              <a:t>            Comparison operators are used to compare two    values. They return a Boolean result (true or false),  which is often used in conditional statements.</a:t>
            </a:r>
          </a:p>
          <a:p>
            <a:pPr>
              <a:buNone/>
            </a:pPr>
            <a:endParaRPr lang="en-US" dirty="0" smtClean="0">
              <a:latin typeface="Cambria Math" pitchFamily="18" charset="0"/>
              <a:ea typeface="Cambria Math" pitchFamily="18" charset="0"/>
            </a:endParaRPr>
          </a:p>
          <a:p>
            <a:r>
              <a:rPr lang="en-US" b="1" dirty="0" smtClean="0">
                <a:latin typeface="Cambria Math" pitchFamily="18" charset="0"/>
                <a:ea typeface="Cambria Math" pitchFamily="18" charset="0"/>
              </a:rPr>
              <a:t>Equal to (==):</a:t>
            </a:r>
            <a:r>
              <a:rPr lang="en-US" dirty="0" smtClean="0">
                <a:latin typeface="Cambria Math" pitchFamily="18" charset="0"/>
                <a:ea typeface="Cambria Math" pitchFamily="18" charset="0"/>
              </a:rPr>
              <a:t> Checks if two values are equal after type coercion</a:t>
            </a:r>
          </a:p>
          <a:p>
            <a:r>
              <a:rPr lang="en-US" b="1" dirty="0" smtClean="0">
                <a:latin typeface="Cambria Math" pitchFamily="18" charset="0"/>
                <a:ea typeface="Cambria Math" pitchFamily="18" charset="0"/>
              </a:rPr>
              <a:t>Strict Equal (===):</a:t>
            </a:r>
            <a:r>
              <a:rPr lang="en-US" dirty="0" smtClean="0">
                <a:latin typeface="Cambria Math" pitchFamily="18" charset="0"/>
                <a:ea typeface="Cambria Math" pitchFamily="18" charset="0"/>
              </a:rPr>
              <a:t> Checks if two values are equal and of the same type. </a:t>
            </a:r>
          </a:p>
          <a:p>
            <a:r>
              <a:rPr lang="en-US" b="1" dirty="0" smtClean="0">
                <a:latin typeface="Cambria Math" pitchFamily="18" charset="0"/>
                <a:ea typeface="Cambria Math" pitchFamily="18" charset="0"/>
              </a:rPr>
              <a:t>Not Equal to (!=):</a:t>
            </a:r>
            <a:r>
              <a:rPr lang="en-US" dirty="0" smtClean="0">
                <a:latin typeface="Cambria Math" pitchFamily="18" charset="0"/>
                <a:ea typeface="Cambria Math" pitchFamily="18" charset="0"/>
              </a:rPr>
              <a:t> Checks if two values are not equal after type coercion. </a:t>
            </a:r>
          </a:p>
          <a:p>
            <a:r>
              <a:rPr lang="en-US" b="1" dirty="0" smtClean="0">
                <a:latin typeface="Cambria Math" pitchFamily="18" charset="0"/>
                <a:ea typeface="Cambria Math" pitchFamily="18" charset="0"/>
              </a:rPr>
              <a:t>Strict Not Equal (!==):</a:t>
            </a:r>
            <a:r>
              <a:rPr lang="en-US" dirty="0" smtClean="0">
                <a:latin typeface="Cambria Math" pitchFamily="18" charset="0"/>
                <a:ea typeface="Cambria Math" pitchFamily="18" charset="0"/>
              </a:rPr>
              <a:t> Checks if two values are not equal or not of the same type. </a:t>
            </a:r>
          </a:p>
          <a:p>
            <a:r>
              <a:rPr lang="en-US" b="1" dirty="0" smtClean="0">
                <a:latin typeface="Cambria Math" pitchFamily="18" charset="0"/>
                <a:ea typeface="Cambria Math" pitchFamily="18" charset="0"/>
              </a:rPr>
              <a:t>Greater Than (&gt;):</a:t>
            </a:r>
            <a:r>
              <a:rPr lang="en-US" dirty="0" smtClean="0">
                <a:latin typeface="Cambria Math" pitchFamily="18" charset="0"/>
                <a:ea typeface="Cambria Math" pitchFamily="18" charset="0"/>
              </a:rPr>
              <a:t> Checks if the first value is greater than the second. </a:t>
            </a:r>
          </a:p>
          <a:p>
            <a:r>
              <a:rPr lang="en-US" b="1" dirty="0" smtClean="0">
                <a:latin typeface="Cambria Math" pitchFamily="18" charset="0"/>
                <a:ea typeface="Cambria Math" pitchFamily="18" charset="0"/>
              </a:rPr>
              <a:t>Less Than (&lt;):</a:t>
            </a:r>
            <a:r>
              <a:rPr lang="en-US" dirty="0" smtClean="0">
                <a:latin typeface="Cambria Math" pitchFamily="18" charset="0"/>
                <a:ea typeface="Cambria Math" pitchFamily="18" charset="0"/>
              </a:rPr>
              <a:t> Checks if the first value is less than the second. </a:t>
            </a:r>
          </a:p>
          <a:p>
            <a:r>
              <a:rPr lang="en-US" b="1" dirty="0" smtClean="0">
                <a:latin typeface="Cambria Math" pitchFamily="18" charset="0"/>
                <a:ea typeface="Cambria Math" pitchFamily="18" charset="0"/>
              </a:rPr>
              <a:t>Greater Than or Equal To (&gt;=):</a:t>
            </a:r>
            <a:r>
              <a:rPr lang="en-US" dirty="0" smtClean="0">
                <a:latin typeface="Cambria Math" pitchFamily="18" charset="0"/>
                <a:ea typeface="Cambria Math" pitchFamily="18" charset="0"/>
              </a:rPr>
              <a:t> Checks if the first value is greater than or equal to the second. </a:t>
            </a:r>
          </a:p>
          <a:p>
            <a:r>
              <a:rPr lang="en-US" b="1" dirty="0" smtClean="0">
                <a:latin typeface="Cambria Math" pitchFamily="18" charset="0"/>
                <a:ea typeface="Cambria Math" pitchFamily="18" charset="0"/>
              </a:rPr>
              <a:t>Less Than or Equal To (&lt;=):</a:t>
            </a:r>
            <a:r>
              <a:rPr lang="en-US" dirty="0" smtClean="0">
                <a:latin typeface="Cambria Math" pitchFamily="18" charset="0"/>
                <a:ea typeface="Cambria Math" pitchFamily="18" charset="0"/>
              </a:rPr>
              <a:t> Checks if the first value is less than or equal to the second. </a:t>
            </a:r>
          </a:p>
          <a:p>
            <a:endParaRPr lang="en-US" dirty="0"/>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4"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to="" calcmode="lin" valueType="num">
                                      <p:cBhvr>
                                        <p:cTn id="14" dur="1" fill="hold"/>
                                        <p:tgtEl>
                                          <p:spTgt spid="3">
                                            <p:txEl>
                                              <p:pRg st="0" end="0"/>
                                            </p:txEl>
                                          </p:spTgt>
                                        </p:tgtEl>
                                        <p:attrNameLst>
                                          <p:attrName/>
                                        </p:attrNameLst>
                                      </p:cBhvr>
                                    </p:anim>
                                  </p:childTnLst>
                                </p:cTn>
                              </p:par>
                            </p:childTnLst>
                          </p:cTn>
                        </p:par>
                      </p:childTnLst>
                    </p:cTn>
                  </p:par>
                  <p:par>
                    <p:cTn id="15" fill="hold">
                      <p:stCondLst>
                        <p:cond delay="indefinite"/>
                      </p:stCondLst>
                      <p:childTnLst>
                        <p:par>
                          <p:cTn id="16" fill="hold">
                            <p:stCondLst>
                              <p:cond delay="0"/>
                            </p:stCondLst>
                            <p:childTnLst>
                              <p:par>
                                <p:cTn id="17" presetID="24"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to="" calcmode="lin" valueType="num">
                                      <p:cBhvr>
                                        <p:cTn id="19" dur="1" fill="hold"/>
                                        <p:tgtEl>
                                          <p:spTgt spid="3">
                                            <p:txEl>
                                              <p:pRg st="2" end="2"/>
                                            </p:txEl>
                                          </p:spTgt>
                                        </p:tgtEl>
                                        <p:attrNameLst>
                                          <p:attrName/>
                                        </p:attrNameLst>
                                      </p:cBhvr>
                                    </p:anim>
                                  </p:childTnLst>
                                </p:cTn>
                              </p:par>
                            </p:childTnLst>
                          </p:cTn>
                        </p:par>
                      </p:childTnLst>
                    </p:cTn>
                  </p:par>
                  <p:par>
                    <p:cTn id="20" fill="hold">
                      <p:stCondLst>
                        <p:cond delay="indefinite"/>
                      </p:stCondLst>
                      <p:childTnLst>
                        <p:par>
                          <p:cTn id="21" fill="hold">
                            <p:stCondLst>
                              <p:cond delay="0"/>
                            </p:stCondLst>
                            <p:childTnLst>
                              <p:par>
                                <p:cTn id="22" presetID="24"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to="" calcmode="lin" valueType="num">
                                      <p:cBhvr>
                                        <p:cTn id="24" dur="1" fill="hold"/>
                                        <p:tgtEl>
                                          <p:spTgt spid="3">
                                            <p:txEl>
                                              <p:pRg st="3" end="3"/>
                                            </p:txEl>
                                          </p:spTgt>
                                        </p:tgtEl>
                                        <p:attrNameLst>
                                          <p:attrName/>
                                        </p:attrNameLst>
                                      </p:cBhvr>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to="" calcmode="lin" valueType="num">
                                      <p:cBhvr>
                                        <p:cTn id="29" dur="1" fill="hold"/>
                                        <p:tgtEl>
                                          <p:spTgt spid="3">
                                            <p:txEl>
                                              <p:pRg st="4" end="4"/>
                                            </p:txEl>
                                          </p:spTgt>
                                        </p:tgtEl>
                                        <p:attrNameLst>
                                          <p:attrName/>
                                        </p:attrNameLst>
                                      </p:cBhvr>
                                    </p:anim>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to="" calcmode="lin" valueType="num">
                                      <p:cBhvr>
                                        <p:cTn id="34" dur="1" fill="hold"/>
                                        <p:tgtEl>
                                          <p:spTgt spid="3">
                                            <p:txEl>
                                              <p:pRg st="5" end="5"/>
                                            </p:txEl>
                                          </p:spTgt>
                                        </p:tgtEl>
                                        <p:attrNameLst>
                                          <p:attrName/>
                                        </p:attrNameLst>
                                      </p:cBhvr>
                                    </p:anim>
                                  </p:childTnLst>
                                </p:cTn>
                              </p:par>
                            </p:childTnLst>
                          </p:cTn>
                        </p:par>
                      </p:childTnLst>
                    </p:cTn>
                  </p:par>
                  <p:par>
                    <p:cTn id="35" fill="hold">
                      <p:stCondLst>
                        <p:cond delay="indefinite"/>
                      </p:stCondLst>
                      <p:childTnLst>
                        <p:par>
                          <p:cTn id="36" fill="hold">
                            <p:stCondLst>
                              <p:cond delay="0"/>
                            </p:stCondLst>
                            <p:childTnLst>
                              <p:par>
                                <p:cTn id="37" presetID="24"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to="" calcmode="lin" valueType="num">
                                      <p:cBhvr>
                                        <p:cTn id="39" dur="1" fill="hold"/>
                                        <p:tgtEl>
                                          <p:spTgt spid="3">
                                            <p:txEl>
                                              <p:pRg st="6" end="6"/>
                                            </p:txEl>
                                          </p:spTgt>
                                        </p:tgtEl>
                                        <p:attrNameLst>
                                          <p:attrName/>
                                        </p:attrNameLst>
                                      </p:cBhvr>
                                    </p:anim>
                                  </p:childTnLst>
                                </p:cTn>
                              </p:par>
                            </p:childTnLst>
                          </p:cTn>
                        </p:par>
                      </p:childTnLst>
                    </p:cTn>
                  </p:par>
                  <p:par>
                    <p:cTn id="40" fill="hold">
                      <p:stCondLst>
                        <p:cond delay="indefinite"/>
                      </p:stCondLst>
                      <p:childTnLst>
                        <p:par>
                          <p:cTn id="41" fill="hold">
                            <p:stCondLst>
                              <p:cond delay="0"/>
                            </p:stCondLst>
                            <p:childTnLst>
                              <p:par>
                                <p:cTn id="42" presetID="24" presetClass="entr" presetSubtype="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to="" calcmode="lin" valueType="num">
                                      <p:cBhvr>
                                        <p:cTn id="44" dur="1" fill="hold"/>
                                        <p:tgtEl>
                                          <p:spTgt spid="3">
                                            <p:txEl>
                                              <p:pRg st="7" end="7"/>
                                            </p:txEl>
                                          </p:spTgt>
                                        </p:tgtEl>
                                        <p:attrNameLst>
                                          <p:attrName/>
                                        </p:attrNameLst>
                                      </p:cBhvr>
                                    </p:anim>
                                  </p:childTnLst>
                                </p:cTn>
                              </p:par>
                            </p:childTnLst>
                          </p:cTn>
                        </p:par>
                      </p:childTnLst>
                    </p:cTn>
                  </p:par>
                  <p:par>
                    <p:cTn id="45" fill="hold">
                      <p:stCondLst>
                        <p:cond delay="indefinite"/>
                      </p:stCondLst>
                      <p:childTnLst>
                        <p:par>
                          <p:cTn id="46" fill="hold">
                            <p:stCondLst>
                              <p:cond delay="0"/>
                            </p:stCondLst>
                            <p:childTnLst>
                              <p:par>
                                <p:cTn id="47" presetID="24"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to="" calcmode="lin" valueType="num">
                                      <p:cBhvr>
                                        <p:cTn id="49" dur="1" fill="hold"/>
                                        <p:tgtEl>
                                          <p:spTgt spid="3">
                                            <p:txEl>
                                              <p:pRg st="8" end="8"/>
                                            </p:txEl>
                                          </p:spTgt>
                                        </p:tgtEl>
                                        <p:attrNameLst>
                                          <p:attrName/>
                                        </p:attrNameLst>
                                      </p:cBhvr>
                                    </p:anim>
                                  </p:childTnLst>
                                </p:cTn>
                              </p:par>
                            </p:childTnLst>
                          </p:cTn>
                        </p:par>
                      </p:childTnLst>
                    </p:cTn>
                  </p:par>
                  <p:par>
                    <p:cTn id="50" fill="hold">
                      <p:stCondLst>
                        <p:cond delay="indefinite"/>
                      </p:stCondLst>
                      <p:childTnLst>
                        <p:par>
                          <p:cTn id="51" fill="hold">
                            <p:stCondLst>
                              <p:cond delay="0"/>
                            </p:stCondLst>
                            <p:childTnLst>
                              <p:par>
                                <p:cTn id="52" presetID="24" presetClass="entr" presetSubtype="0" fill="hold" grpId="0"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to="" calcmode="lin" valueType="num">
                                      <p:cBhvr>
                                        <p:cTn id="54" dur="1" fill="hold"/>
                                        <p:tgtEl>
                                          <p:spTgt spid="3">
                                            <p:txEl>
                                              <p:pRg st="9" end="9"/>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lgerian" pitchFamily="82" charset="0"/>
              </a:rPr>
              <a:t>Examples of Comparison operators</a:t>
            </a:r>
            <a:endParaRPr lang="en-US" b="1" dirty="0">
              <a:latin typeface="Algerian" pitchFamily="82" charset="0"/>
            </a:endParaRPr>
          </a:p>
        </p:txBody>
      </p:sp>
      <p:sp>
        <p:nvSpPr>
          <p:cNvPr id="3" name="Content Placeholder 2"/>
          <p:cNvSpPr>
            <a:spLocks noGrp="1"/>
          </p:cNvSpPr>
          <p:nvPr>
            <p:ph idx="1"/>
          </p:nvPr>
        </p:nvSpPr>
        <p:spPr/>
        <p:txBody>
          <a:bodyPr>
            <a:normAutofit/>
          </a:bodyPr>
          <a:lstStyle/>
          <a:p>
            <a:r>
              <a:rPr lang="en-US" b="1" dirty="0" smtClean="0"/>
              <a:t>Equal to (==)                      :</a:t>
            </a:r>
            <a:endParaRPr lang="en-US" dirty="0" smtClean="0"/>
          </a:p>
          <a:p>
            <a:r>
              <a:rPr lang="en-US" b="1" dirty="0" smtClean="0"/>
              <a:t>Strict Equal (===)             :</a:t>
            </a:r>
            <a:r>
              <a:rPr lang="en-US" dirty="0" smtClean="0"/>
              <a:t>  </a:t>
            </a:r>
          </a:p>
          <a:p>
            <a:r>
              <a:rPr lang="en-US" b="1" dirty="0" smtClean="0"/>
              <a:t>Not Equal to (!=)               :</a:t>
            </a:r>
            <a:r>
              <a:rPr lang="en-US" dirty="0" smtClean="0"/>
              <a:t>  </a:t>
            </a:r>
          </a:p>
          <a:p>
            <a:r>
              <a:rPr lang="en-US" b="1" dirty="0" smtClean="0"/>
              <a:t>Strict Not Equal (!==)      :</a:t>
            </a:r>
            <a:r>
              <a:rPr lang="en-US" dirty="0" smtClean="0"/>
              <a:t>  </a:t>
            </a:r>
          </a:p>
          <a:p>
            <a:r>
              <a:rPr lang="en-US" b="1" dirty="0" smtClean="0"/>
              <a:t>Greater Than (&gt;)               :</a:t>
            </a:r>
            <a:r>
              <a:rPr lang="en-US" dirty="0" smtClean="0"/>
              <a:t>  </a:t>
            </a:r>
          </a:p>
          <a:p>
            <a:r>
              <a:rPr lang="en-US" b="1" dirty="0" smtClean="0"/>
              <a:t>Less Than (&lt;)                     :</a:t>
            </a:r>
            <a:r>
              <a:rPr lang="en-US" dirty="0" smtClean="0"/>
              <a:t>   </a:t>
            </a:r>
          </a:p>
          <a:p>
            <a:r>
              <a:rPr lang="en-US" b="1" dirty="0" smtClean="0"/>
              <a:t>Greater Than or Equal To (&gt;=):</a:t>
            </a:r>
            <a:r>
              <a:rPr lang="en-US" dirty="0" smtClean="0"/>
              <a:t>   </a:t>
            </a:r>
          </a:p>
          <a:p>
            <a:r>
              <a:rPr lang="en-US" b="1" dirty="0" smtClean="0"/>
              <a:t>Less Than or Equal To (&lt;=):</a:t>
            </a:r>
            <a:r>
              <a:rPr lang="en-US" dirty="0" smtClean="0"/>
              <a:t>  </a:t>
            </a:r>
          </a:p>
          <a:p>
            <a:endParaRPr lang="en-US" dirty="0"/>
          </a:p>
        </p:txBody>
      </p:sp>
      <p:sp>
        <p:nvSpPr>
          <p:cNvPr id="4" name="Rectangle 3"/>
          <p:cNvSpPr/>
          <p:nvPr/>
        </p:nvSpPr>
        <p:spPr>
          <a:xfrm>
            <a:off x="5562600" y="2057400"/>
            <a:ext cx="32004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smtClean="0"/>
              <a:t>console.log(10 == '10'); // true </a:t>
            </a:r>
            <a:endParaRPr lang="en-US" dirty="0"/>
          </a:p>
        </p:txBody>
      </p:sp>
      <p:sp>
        <p:nvSpPr>
          <p:cNvPr id="5" name="Rectangle 4"/>
          <p:cNvSpPr/>
          <p:nvPr/>
        </p:nvSpPr>
        <p:spPr>
          <a:xfrm>
            <a:off x="5638800" y="5334000"/>
            <a:ext cx="31242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console.log(5 &lt;= 10); // true</a:t>
            </a:r>
            <a:endParaRPr lang="en-US" dirty="0"/>
          </a:p>
        </p:txBody>
      </p:sp>
      <p:sp>
        <p:nvSpPr>
          <p:cNvPr id="6" name="Rectangle 5"/>
          <p:cNvSpPr/>
          <p:nvPr/>
        </p:nvSpPr>
        <p:spPr>
          <a:xfrm>
            <a:off x="5638800" y="4800600"/>
            <a:ext cx="31242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console.log(10 &gt;= 10); // true</a:t>
            </a:r>
            <a:endParaRPr lang="en-US" dirty="0"/>
          </a:p>
        </p:txBody>
      </p:sp>
      <p:sp>
        <p:nvSpPr>
          <p:cNvPr id="7" name="Rectangle 6"/>
          <p:cNvSpPr/>
          <p:nvPr/>
        </p:nvSpPr>
        <p:spPr>
          <a:xfrm>
            <a:off x="5410200" y="4343400"/>
            <a:ext cx="33528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console.log(5 &lt; 10); // true</a:t>
            </a:r>
            <a:endParaRPr lang="en-US" dirty="0"/>
          </a:p>
        </p:txBody>
      </p:sp>
      <p:sp>
        <p:nvSpPr>
          <p:cNvPr id="8" name="Rectangle 7"/>
          <p:cNvSpPr/>
          <p:nvPr/>
        </p:nvSpPr>
        <p:spPr>
          <a:xfrm>
            <a:off x="5410200" y="3886200"/>
            <a:ext cx="33528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console.log(10 &gt; 5); // true</a:t>
            </a:r>
            <a:endParaRPr lang="en-US" dirty="0"/>
          </a:p>
        </p:txBody>
      </p:sp>
      <p:sp>
        <p:nvSpPr>
          <p:cNvPr id="9" name="Rectangle 8"/>
          <p:cNvSpPr/>
          <p:nvPr/>
        </p:nvSpPr>
        <p:spPr>
          <a:xfrm>
            <a:off x="5410200" y="3429000"/>
            <a:ext cx="33528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console.log(10 !== '10'); // true </a:t>
            </a:r>
            <a:endParaRPr lang="en-US" dirty="0"/>
          </a:p>
        </p:txBody>
      </p:sp>
      <p:sp>
        <p:nvSpPr>
          <p:cNvPr id="10" name="Rectangle 9"/>
          <p:cNvSpPr/>
          <p:nvPr/>
        </p:nvSpPr>
        <p:spPr>
          <a:xfrm>
            <a:off x="5410200" y="2971800"/>
            <a:ext cx="33528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console.log(10 != 5); // true</a:t>
            </a:r>
            <a:endParaRPr lang="en-US" dirty="0"/>
          </a:p>
        </p:txBody>
      </p:sp>
      <p:sp>
        <p:nvSpPr>
          <p:cNvPr id="11" name="Rectangle 10"/>
          <p:cNvSpPr/>
          <p:nvPr/>
        </p:nvSpPr>
        <p:spPr>
          <a:xfrm>
            <a:off x="5410200" y="2514600"/>
            <a:ext cx="3352800" cy="381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console.log(10 === '10'); // false </a:t>
            </a:r>
            <a:endParaRPr lang="en-US" dirty="0"/>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to="" calcmode="lin" valueType="num">
                                      <p:cBhvr>
                                        <p:cTn id="15" dur="1" fill="hold"/>
                                        <p:tgtEl>
                                          <p:spTgt spid="3">
                                            <p:txEl>
                                              <p:pRg st="0" end="0"/>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to="" calcmode="lin" valueType="num">
                                      <p:cBhvr>
                                        <p:cTn id="20" dur="1" fill="hold"/>
                                        <p:tgtEl>
                                          <p:spTgt spid="3">
                                            <p:txEl>
                                              <p:pRg st="1" end="1"/>
                                            </p:txEl>
                                          </p:spTgt>
                                        </p:tgtEl>
                                        <p:attrNameLst>
                                          <p:attrName/>
                                        </p:attrNameLst>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to="" calcmode="lin" valueType="num">
                                      <p:cBhvr>
                                        <p:cTn id="25" dur="1" fill="hold"/>
                                        <p:tgtEl>
                                          <p:spTgt spid="3">
                                            <p:txEl>
                                              <p:pRg st="2" end="2"/>
                                            </p:txEl>
                                          </p:spTgt>
                                        </p:tgtEl>
                                        <p:attrNameLst>
                                          <p:attrName/>
                                        </p:attrNameLst>
                                      </p:cBhvr>
                                    </p:anim>
                                  </p:childTnLst>
                                </p:cTn>
                              </p:par>
                            </p:childTnLst>
                          </p:cTn>
                        </p:par>
                      </p:childTnLst>
                    </p:cTn>
                  </p:par>
                  <p:par>
                    <p:cTn id="26" fill="hold">
                      <p:stCondLst>
                        <p:cond delay="indefinite"/>
                      </p:stCondLst>
                      <p:childTnLst>
                        <p:par>
                          <p:cTn id="27" fill="hold">
                            <p:stCondLst>
                              <p:cond delay="0"/>
                            </p:stCondLst>
                            <p:childTnLst>
                              <p:par>
                                <p:cTn id="28" presetID="24" presetClass="entr" presetSubtype="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to="" calcmode="lin" valueType="num">
                                      <p:cBhvr>
                                        <p:cTn id="30" dur="1" fill="hold"/>
                                        <p:tgtEl>
                                          <p:spTgt spid="3">
                                            <p:txEl>
                                              <p:pRg st="3" end="3"/>
                                            </p:txEl>
                                          </p:spTgt>
                                        </p:tgtEl>
                                        <p:attrNameLst>
                                          <p:attrName/>
                                        </p:attrNameLst>
                                      </p:cBhvr>
                                    </p:anim>
                                  </p:childTnLst>
                                </p:cTn>
                              </p:par>
                            </p:childTnLst>
                          </p:cTn>
                        </p:par>
                      </p:childTnLst>
                    </p:cTn>
                  </p:par>
                  <p:par>
                    <p:cTn id="31" fill="hold">
                      <p:stCondLst>
                        <p:cond delay="indefinite"/>
                      </p:stCondLst>
                      <p:childTnLst>
                        <p:par>
                          <p:cTn id="32" fill="hold">
                            <p:stCondLst>
                              <p:cond delay="0"/>
                            </p:stCondLst>
                            <p:childTnLst>
                              <p:par>
                                <p:cTn id="33" presetID="24"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to="" calcmode="lin" valueType="num">
                                      <p:cBhvr>
                                        <p:cTn id="35" dur="1" fill="hold"/>
                                        <p:tgtEl>
                                          <p:spTgt spid="3">
                                            <p:txEl>
                                              <p:pRg st="4" end="4"/>
                                            </p:txEl>
                                          </p:spTgt>
                                        </p:tgtEl>
                                        <p:attrNameLst>
                                          <p:attrName/>
                                        </p:attrNameLst>
                                      </p:cBhvr>
                                    </p:anim>
                                  </p:childTnLst>
                                </p:cTn>
                              </p:par>
                            </p:childTnLst>
                          </p:cTn>
                        </p:par>
                      </p:childTnLst>
                    </p:cTn>
                  </p:par>
                  <p:par>
                    <p:cTn id="36" fill="hold">
                      <p:stCondLst>
                        <p:cond delay="indefinite"/>
                      </p:stCondLst>
                      <p:childTnLst>
                        <p:par>
                          <p:cTn id="37" fill="hold">
                            <p:stCondLst>
                              <p:cond delay="0"/>
                            </p:stCondLst>
                            <p:childTnLst>
                              <p:par>
                                <p:cTn id="38" presetID="24"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to="" calcmode="lin" valueType="num">
                                      <p:cBhvr>
                                        <p:cTn id="40" dur="1" fill="hold"/>
                                        <p:tgtEl>
                                          <p:spTgt spid="3">
                                            <p:txEl>
                                              <p:pRg st="5" end="5"/>
                                            </p:txEl>
                                          </p:spTgt>
                                        </p:tgtEl>
                                        <p:attrNameLst>
                                          <p:attrName/>
                                        </p:attrNameLst>
                                      </p:cBhvr>
                                    </p:anim>
                                  </p:childTnLst>
                                </p:cTn>
                              </p:par>
                            </p:childTnLst>
                          </p:cTn>
                        </p:par>
                      </p:childTnLst>
                    </p:cTn>
                  </p:par>
                  <p:par>
                    <p:cTn id="41" fill="hold">
                      <p:stCondLst>
                        <p:cond delay="indefinite"/>
                      </p:stCondLst>
                      <p:childTnLst>
                        <p:par>
                          <p:cTn id="42" fill="hold">
                            <p:stCondLst>
                              <p:cond delay="0"/>
                            </p:stCondLst>
                            <p:childTnLst>
                              <p:par>
                                <p:cTn id="43" presetID="24"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to="" calcmode="lin" valueType="num">
                                      <p:cBhvr>
                                        <p:cTn id="45" dur="1" fill="hold"/>
                                        <p:tgtEl>
                                          <p:spTgt spid="3">
                                            <p:txEl>
                                              <p:pRg st="6" end="6"/>
                                            </p:txEl>
                                          </p:spTgt>
                                        </p:tgtEl>
                                        <p:attrNameLst>
                                          <p:attrName/>
                                        </p:attrNameLst>
                                      </p:cBhvr>
                                    </p:anim>
                                  </p:childTnLst>
                                </p:cTn>
                              </p:par>
                            </p:childTnLst>
                          </p:cTn>
                        </p:par>
                      </p:childTnLst>
                    </p:cTn>
                  </p:par>
                  <p:par>
                    <p:cTn id="46" fill="hold">
                      <p:stCondLst>
                        <p:cond delay="indefinite"/>
                      </p:stCondLst>
                      <p:childTnLst>
                        <p:par>
                          <p:cTn id="47" fill="hold">
                            <p:stCondLst>
                              <p:cond delay="0"/>
                            </p:stCondLst>
                            <p:childTnLst>
                              <p:par>
                                <p:cTn id="48" presetID="24" presetClass="entr" presetSubtype="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to="" calcmode="lin" valueType="num">
                                      <p:cBhvr>
                                        <p:cTn id="50" dur="1" fill="hold"/>
                                        <p:tgtEl>
                                          <p:spTgt spid="3">
                                            <p:txEl>
                                              <p:pRg st="7" end="7"/>
                                            </p:txEl>
                                          </p:spTgt>
                                        </p:tgtEl>
                                        <p:attrNameLst>
                                          <p:attrName/>
                                        </p:attrNameLst>
                                      </p:cBhvr>
                                    </p:anim>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box(in)">
                                      <p:cBhvr>
                                        <p:cTn id="55" dur="500"/>
                                        <p:tgtEl>
                                          <p:spTgt spid="4"/>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blinds(horizontal)">
                                      <p:cBhvr>
                                        <p:cTn id="60" dur="500"/>
                                        <p:tgtEl>
                                          <p:spTgt spid="11"/>
                                        </p:tgtEl>
                                      </p:cBhvr>
                                    </p:animEffect>
                                  </p:childTnLst>
                                </p:cTn>
                              </p:par>
                            </p:childTnLst>
                          </p:cTn>
                        </p:par>
                      </p:childTnLst>
                    </p:cTn>
                  </p:par>
                  <p:par>
                    <p:cTn id="61" fill="hold">
                      <p:stCondLst>
                        <p:cond delay="indefinite"/>
                      </p:stCondLst>
                      <p:childTnLst>
                        <p:par>
                          <p:cTn id="62" fill="hold">
                            <p:stCondLst>
                              <p:cond delay="0"/>
                            </p:stCondLst>
                            <p:childTnLst>
                              <p:par>
                                <p:cTn id="63" presetID="5" presetClass="entr" presetSubtype="1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checkerboard(across)">
                                      <p:cBhvr>
                                        <p:cTn id="65" dur="500"/>
                                        <p:tgtEl>
                                          <p:spTgt spid="10"/>
                                        </p:tgtEl>
                                      </p:cBhvr>
                                    </p:animEffect>
                                  </p:childTnLst>
                                </p:cTn>
                              </p:par>
                            </p:childTnLst>
                          </p:cTn>
                        </p:par>
                      </p:childTnLst>
                    </p:cTn>
                  </p:par>
                  <p:par>
                    <p:cTn id="66" fill="hold">
                      <p:stCondLst>
                        <p:cond delay="indefinite"/>
                      </p:stCondLst>
                      <p:childTnLst>
                        <p:par>
                          <p:cTn id="67" fill="hold">
                            <p:stCondLst>
                              <p:cond delay="0"/>
                            </p:stCondLst>
                            <p:childTnLst>
                              <p:par>
                                <p:cTn id="68" presetID="7" presetClass="entr" presetSubtype="2" fill="hold" grpId="0" nodeType="clickEffect">
                                  <p:stCondLst>
                                    <p:cond delay="0"/>
                                  </p:stCondLst>
                                  <p:childTnLst>
                                    <p:set>
                                      <p:cBhvr>
                                        <p:cTn id="69" dur="1" fill="hold">
                                          <p:stCondLst>
                                            <p:cond delay="0"/>
                                          </p:stCondLst>
                                        </p:cTn>
                                        <p:tgtEl>
                                          <p:spTgt spid="9"/>
                                        </p:tgtEl>
                                        <p:attrNameLst>
                                          <p:attrName>style.visibility</p:attrName>
                                        </p:attrNameLst>
                                      </p:cBhvr>
                                      <p:to>
                                        <p:strVal val="visible"/>
                                      </p:to>
                                    </p:set>
                                    <p:anim calcmode="lin" valueType="num">
                                      <p:cBhvr additive="base">
                                        <p:cTn id="70" dur="500" fill="hold"/>
                                        <p:tgtEl>
                                          <p:spTgt spid="9"/>
                                        </p:tgtEl>
                                        <p:attrNameLst>
                                          <p:attrName>ppt_x</p:attrName>
                                        </p:attrNameLst>
                                      </p:cBhvr>
                                      <p:tavLst>
                                        <p:tav tm="0">
                                          <p:val>
                                            <p:strVal val="1+#ppt_w/2"/>
                                          </p:val>
                                        </p:tav>
                                        <p:tav tm="100000">
                                          <p:val>
                                            <p:strVal val="#ppt_x"/>
                                          </p:val>
                                        </p:tav>
                                      </p:tavLst>
                                    </p:anim>
                                    <p:anim calcmode="lin" valueType="num">
                                      <p:cBhvr additive="base">
                                        <p:cTn id="71"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grpId="0" nodeType="click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fade">
                                      <p:cBhvr>
                                        <p:cTn id="76" dur="500"/>
                                        <p:tgtEl>
                                          <p:spTgt spid="8"/>
                                        </p:tgtEl>
                                      </p:cBhvr>
                                    </p:animEffect>
                                    <p:anim calcmode="lin" valueType="num">
                                      <p:cBhvr>
                                        <p:cTn id="77" dur="500" fill="hold"/>
                                        <p:tgtEl>
                                          <p:spTgt spid="8"/>
                                        </p:tgtEl>
                                        <p:attrNameLst>
                                          <p:attrName>ppt_x</p:attrName>
                                        </p:attrNameLst>
                                      </p:cBhvr>
                                      <p:tavLst>
                                        <p:tav tm="0">
                                          <p:val>
                                            <p:strVal val="#ppt_x"/>
                                          </p:val>
                                        </p:tav>
                                        <p:tav tm="100000">
                                          <p:val>
                                            <p:strVal val="#ppt_x"/>
                                          </p:val>
                                        </p:tav>
                                      </p:tavLst>
                                    </p:anim>
                                    <p:anim calcmode="lin" valueType="num">
                                      <p:cBhvr>
                                        <p:cTn id="78"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8" presetClass="entr" presetSubtype="16" fill="hold" grpId="0" nodeType="click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diamond(in)">
                                      <p:cBhvr>
                                        <p:cTn id="83" dur="1000"/>
                                        <p:tgtEl>
                                          <p:spTgt spid="7"/>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2" fill="hold" grpId="0" nodeType="clickEffect">
                                  <p:stCondLst>
                                    <p:cond delay="0"/>
                                  </p:stCondLst>
                                  <p:childTnLst>
                                    <p:set>
                                      <p:cBhvr>
                                        <p:cTn id="87" dur="1" fill="hold">
                                          <p:stCondLst>
                                            <p:cond delay="0"/>
                                          </p:stCondLst>
                                        </p:cTn>
                                        <p:tgtEl>
                                          <p:spTgt spid="6"/>
                                        </p:tgtEl>
                                        <p:attrNameLst>
                                          <p:attrName>style.visibility</p:attrName>
                                        </p:attrNameLst>
                                      </p:cBhvr>
                                      <p:to>
                                        <p:strVal val="visible"/>
                                      </p:to>
                                    </p:set>
                                    <p:anim calcmode="lin" valueType="num">
                                      <p:cBhvr additive="base">
                                        <p:cTn id="88" dur="500" fill="hold"/>
                                        <p:tgtEl>
                                          <p:spTgt spid="6"/>
                                        </p:tgtEl>
                                        <p:attrNameLst>
                                          <p:attrName>ppt_x</p:attrName>
                                        </p:attrNameLst>
                                      </p:cBhvr>
                                      <p:tavLst>
                                        <p:tav tm="0">
                                          <p:val>
                                            <p:strVal val="1+#ppt_w/2"/>
                                          </p:val>
                                        </p:tav>
                                        <p:tav tm="100000">
                                          <p:val>
                                            <p:strVal val="#ppt_x"/>
                                          </p:val>
                                        </p:tav>
                                      </p:tavLst>
                                    </p:anim>
                                    <p:anim calcmode="lin" valueType="num">
                                      <p:cBhvr additive="base">
                                        <p:cTn id="8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31" presetClass="entr" presetSubtype="0" fill="hold" grpId="0" nodeType="clickEffect">
                                  <p:stCondLst>
                                    <p:cond delay="0"/>
                                  </p:stCondLst>
                                  <p:iterate type="lt">
                                    <p:tmPct val="5000"/>
                                  </p:iterate>
                                  <p:childTnLst>
                                    <p:set>
                                      <p:cBhvr>
                                        <p:cTn id="93" dur="1" fill="hold">
                                          <p:stCondLst>
                                            <p:cond delay="0"/>
                                          </p:stCondLst>
                                        </p:cTn>
                                        <p:tgtEl>
                                          <p:spTgt spid="5"/>
                                        </p:tgtEl>
                                        <p:attrNameLst>
                                          <p:attrName>style.visibility</p:attrName>
                                        </p:attrNameLst>
                                      </p:cBhvr>
                                      <p:to>
                                        <p:strVal val="visible"/>
                                      </p:to>
                                    </p:set>
                                    <p:anim calcmode="lin" valueType="num">
                                      <p:cBhvr>
                                        <p:cTn id="94" dur="500" fill="hold"/>
                                        <p:tgtEl>
                                          <p:spTgt spid="5"/>
                                        </p:tgtEl>
                                        <p:attrNameLst>
                                          <p:attrName>ppt_w</p:attrName>
                                        </p:attrNameLst>
                                      </p:cBhvr>
                                      <p:tavLst>
                                        <p:tav tm="0">
                                          <p:val>
                                            <p:fltVal val="0"/>
                                          </p:val>
                                        </p:tav>
                                        <p:tav tm="100000">
                                          <p:val>
                                            <p:strVal val="#ppt_w"/>
                                          </p:val>
                                        </p:tav>
                                      </p:tavLst>
                                    </p:anim>
                                    <p:anim calcmode="lin" valueType="num">
                                      <p:cBhvr>
                                        <p:cTn id="95" dur="500" fill="hold"/>
                                        <p:tgtEl>
                                          <p:spTgt spid="5"/>
                                        </p:tgtEl>
                                        <p:attrNameLst>
                                          <p:attrName>ppt_h</p:attrName>
                                        </p:attrNameLst>
                                      </p:cBhvr>
                                      <p:tavLst>
                                        <p:tav tm="0">
                                          <p:val>
                                            <p:fltVal val="0"/>
                                          </p:val>
                                        </p:tav>
                                        <p:tav tm="100000">
                                          <p:val>
                                            <p:strVal val="#ppt_h"/>
                                          </p:val>
                                        </p:tav>
                                      </p:tavLst>
                                    </p:anim>
                                    <p:anim calcmode="lin" valueType="num">
                                      <p:cBhvr>
                                        <p:cTn id="96" dur="500" fill="hold"/>
                                        <p:tgtEl>
                                          <p:spTgt spid="5"/>
                                        </p:tgtEl>
                                        <p:attrNameLst>
                                          <p:attrName>style.rotation</p:attrName>
                                        </p:attrNameLst>
                                      </p:cBhvr>
                                      <p:tavLst>
                                        <p:tav tm="0">
                                          <p:val>
                                            <p:fltVal val="90"/>
                                          </p:val>
                                        </p:tav>
                                        <p:tav tm="100000">
                                          <p:val>
                                            <p:fltVal val="0"/>
                                          </p:val>
                                        </p:tav>
                                      </p:tavLst>
                                    </p:anim>
                                    <p:animEffect transition="in" filter="fade">
                                      <p:cBhvr>
                                        <p:cTn id="9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P spid="6" grpId="0" animBg="1"/>
      <p:bldP spid="7" grpId="0" animBg="1"/>
      <p:bldP spid="8"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lgerian" pitchFamily="82" charset="0"/>
              </a:rPr>
              <a:t>Logical Operators</a:t>
            </a:r>
            <a:endParaRPr lang="en-US" b="1" dirty="0">
              <a:latin typeface="Algerian" pitchFamily="82" charset="0"/>
            </a:endParaRPr>
          </a:p>
        </p:txBody>
      </p:sp>
      <p:sp>
        <p:nvSpPr>
          <p:cNvPr id="3" name="Content Placeholder 2"/>
          <p:cNvSpPr>
            <a:spLocks noGrp="1"/>
          </p:cNvSpPr>
          <p:nvPr>
            <p:ph idx="1"/>
          </p:nvPr>
        </p:nvSpPr>
        <p:spPr/>
        <p:txBody>
          <a:bodyPr/>
          <a:lstStyle/>
          <a:p>
            <a:pPr marL="0" indent="0">
              <a:buNone/>
            </a:pPr>
            <a:r>
              <a:rPr lang="en-US" dirty="0" smtClean="0"/>
              <a:t>    Used to perform logical operations and combine multiple conditions.</a:t>
            </a:r>
          </a:p>
          <a:p>
            <a:r>
              <a:rPr lang="en-US" b="1" dirty="0" smtClean="0"/>
              <a:t>AND (&amp;&amp;)</a:t>
            </a:r>
            <a:r>
              <a:rPr lang="en-US" dirty="0" smtClean="0"/>
              <a:t>: Returns true if both operands are true.</a:t>
            </a:r>
            <a:br>
              <a:rPr lang="en-US" dirty="0" smtClean="0"/>
            </a:br>
            <a:r>
              <a:rPr lang="en-US" dirty="0" smtClean="0"/>
              <a:t>Example: (5 &gt; 3) &amp;&amp; (8 &gt; 5) results in true.</a:t>
            </a:r>
          </a:p>
          <a:p>
            <a:r>
              <a:rPr lang="en-US" b="1" dirty="0" smtClean="0"/>
              <a:t>OR (||)</a:t>
            </a:r>
            <a:r>
              <a:rPr lang="en-US" dirty="0" smtClean="0"/>
              <a:t>: Returns true if at least one operand is true.</a:t>
            </a:r>
            <a:br>
              <a:rPr lang="en-US" dirty="0" smtClean="0"/>
            </a:br>
            <a:r>
              <a:rPr lang="en-US" dirty="0" smtClean="0"/>
              <a:t>Example: (5 &gt; 3) || (8 &lt; 5) results in true.</a:t>
            </a:r>
          </a:p>
          <a:p>
            <a:r>
              <a:rPr lang="en-US" b="1" dirty="0" smtClean="0"/>
              <a:t>NOT (!)</a:t>
            </a:r>
            <a:r>
              <a:rPr lang="en-US" dirty="0" smtClean="0"/>
              <a:t>: Returns true if the operand is false.</a:t>
            </a:r>
            <a:br>
              <a:rPr lang="en-US" dirty="0" smtClean="0"/>
            </a:br>
            <a:r>
              <a:rPr lang="en-US" dirty="0" smtClean="0"/>
              <a:t>Example: !(5 &gt; 3) results in false.</a:t>
            </a:r>
          </a:p>
          <a:p>
            <a:endParaRPr lang="en-US"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diamond(in)">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diamond(in)">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amond(in)">
                                      <p:cBhvr>
                                        <p:cTn id="25" dur="10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diamond(in)">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838200"/>
            <a:ext cx="8610600" cy="984885"/>
          </a:xfrm>
          <a:prstGeom prst="rect">
            <a:avLst/>
          </a:prstGeom>
          <a:noFill/>
        </p:spPr>
        <p:txBody>
          <a:bodyPr wrap="square" rtlCol="0">
            <a:spAutoFit/>
          </a:bodyPr>
          <a:lstStyle/>
          <a:p>
            <a:r>
              <a:rPr lang="en-US" sz="2000" dirty="0" smtClean="0">
                <a:latin typeface="Algerian" pitchFamily="82" charset="0"/>
              </a:rPr>
              <a:t>1. Logical AND (&amp;&amp;):</a:t>
            </a:r>
          </a:p>
          <a:p>
            <a:r>
              <a:rPr lang="en-US" sz="2000" dirty="0" smtClean="0">
                <a:latin typeface="Cambria Math" pitchFamily="18" charset="0"/>
                <a:ea typeface="Cambria Math" pitchFamily="18" charset="0"/>
              </a:rPr>
              <a:t>             The AND operator returns true only if both operands are true.</a:t>
            </a:r>
          </a:p>
          <a:p>
            <a:endParaRPr lang="en-US" dirty="0"/>
          </a:p>
        </p:txBody>
      </p:sp>
      <p:graphicFrame>
        <p:nvGraphicFramePr>
          <p:cNvPr id="4" name="Table 3"/>
          <p:cNvGraphicFramePr>
            <a:graphicFrameLocks noGrp="1"/>
          </p:cNvGraphicFramePr>
          <p:nvPr/>
        </p:nvGraphicFramePr>
        <p:xfrm>
          <a:off x="1371600" y="1752600"/>
          <a:ext cx="6096000" cy="2123440"/>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xmlns="" val="20000"/>
                    </a:ext>
                  </a:extLst>
                </a:gridCol>
                <a:gridCol w="2032000">
                  <a:extLst>
                    <a:ext uri="{9D8B030D-6E8A-4147-A177-3AD203B41FA5}">
                      <a16:colId xmlns:a16="http://schemas.microsoft.com/office/drawing/2014/main" xmlns="" val="20001"/>
                    </a:ext>
                  </a:extLst>
                </a:gridCol>
                <a:gridCol w="2032000">
                  <a:extLst>
                    <a:ext uri="{9D8B030D-6E8A-4147-A177-3AD203B41FA5}">
                      <a16:colId xmlns:a16="http://schemas.microsoft.com/office/drawing/2014/main" xmlns="" val="20002"/>
                    </a:ext>
                  </a:extLst>
                </a:gridCol>
              </a:tblGrid>
              <a:tr h="370840">
                <a:tc>
                  <a:txBody>
                    <a:bodyPr/>
                    <a:lstStyle/>
                    <a:p>
                      <a:r>
                        <a:rPr lang="en-US" dirty="0"/>
                        <a:t>Operand 1</a:t>
                      </a:r>
                    </a:p>
                  </a:txBody>
                  <a:tcPr anchor="ctr"/>
                </a:tc>
                <a:tc>
                  <a:txBody>
                    <a:bodyPr/>
                    <a:lstStyle/>
                    <a:p>
                      <a:r>
                        <a:rPr lang="en-US" dirty="0"/>
                        <a:t>Operand </a:t>
                      </a:r>
                      <a:r>
                        <a:rPr lang="en-US" dirty="0" smtClean="0"/>
                        <a:t>2</a:t>
                      </a:r>
                      <a:endParaRPr lang="en-US" dirty="0"/>
                    </a:p>
                  </a:txBody>
                  <a:tcPr anchor="ctr"/>
                </a:tc>
                <a:tc>
                  <a:txBody>
                    <a:bodyPr/>
                    <a:lstStyle/>
                    <a:p>
                      <a:r>
                        <a:rPr lang="en-US" dirty="0" smtClean="0"/>
                        <a:t>Operand 1 &amp;&amp; Operand 2</a:t>
                      </a:r>
                      <a:endParaRPr lang="en-US" dirty="0"/>
                    </a:p>
                  </a:txBody>
                  <a:tcPr/>
                </a:tc>
                <a:extLst>
                  <a:ext uri="{0D108BD9-81ED-4DB2-BD59-A6C34878D82A}">
                    <a16:rowId xmlns:a16="http://schemas.microsoft.com/office/drawing/2014/main" xmlns="" val="10000"/>
                  </a:ext>
                </a:extLst>
              </a:tr>
              <a:tr h="370840">
                <a:tc>
                  <a:txBody>
                    <a:bodyPr/>
                    <a:lstStyle/>
                    <a:p>
                      <a:r>
                        <a:rPr lang="en-US" dirty="0" smtClean="0"/>
                        <a:t>true</a:t>
                      </a:r>
                      <a:endParaRPr lang="en-US" dirty="0"/>
                    </a:p>
                  </a:txBody>
                  <a:tcPr/>
                </a:tc>
                <a:tc>
                  <a:txBody>
                    <a:bodyPr/>
                    <a:lstStyle/>
                    <a:p>
                      <a:r>
                        <a:rPr lang="en-US" dirty="0" smtClean="0"/>
                        <a:t>true</a:t>
                      </a:r>
                      <a:endParaRPr lang="en-US" dirty="0"/>
                    </a:p>
                  </a:txBody>
                  <a:tcPr/>
                </a:tc>
                <a:tc>
                  <a:txBody>
                    <a:bodyPr/>
                    <a:lstStyle/>
                    <a:p>
                      <a:r>
                        <a:rPr lang="en-US" dirty="0" smtClean="0"/>
                        <a:t>true</a:t>
                      </a:r>
                      <a:endParaRPr lang="en-US" dirty="0"/>
                    </a:p>
                  </a:txBody>
                  <a:tcPr/>
                </a:tc>
                <a:extLst>
                  <a:ext uri="{0D108BD9-81ED-4DB2-BD59-A6C34878D82A}">
                    <a16:rowId xmlns:a16="http://schemas.microsoft.com/office/drawing/2014/main" xmlns="" val="10001"/>
                  </a:ext>
                </a:extLst>
              </a:tr>
              <a:tr h="370840">
                <a:tc>
                  <a:txBody>
                    <a:bodyPr/>
                    <a:lstStyle/>
                    <a:p>
                      <a:r>
                        <a:rPr lang="en-US" dirty="0" smtClean="0"/>
                        <a:t>true</a:t>
                      </a:r>
                      <a:endParaRPr lang="en-US" dirty="0"/>
                    </a:p>
                  </a:txBody>
                  <a:tcPr/>
                </a:tc>
                <a:tc>
                  <a:txBody>
                    <a:bodyPr/>
                    <a:lstStyle/>
                    <a:p>
                      <a:r>
                        <a:rPr lang="en-US" dirty="0" smtClean="0"/>
                        <a:t>false</a:t>
                      </a:r>
                      <a:endParaRPr lang="en-US" dirty="0"/>
                    </a:p>
                  </a:txBody>
                  <a:tcPr/>
                </a:tc>
                <a:tc>
                  <a:txBody>
                    <a:bodyPr/>
                    <a:lstStyle/>
                    <a:p>
                      <a:r>
                        <a:rPr lang="en-US" dirty="0" smtClean="0"/>
                        <a:t>false</a:t>
                      </a:r>
                      <a:endParaRPr lang="en-US" dirty="0"/>
                    </a:p>
                  </a:txBody>
                  <a:tcPr/>
                </a:tc>
                <a:extLst>
                  <a:ext uri="{0D108BD9-81ED-4DB2-BD59-A6C34878D82A}">
                    <a16:rowId xmlns:a16="http://schemas.microsoft.com/office/drawing/2014/main" xmlns="" val="10002"/>
                  </a:ext>
                </a:extLst>
              </a:tr>
              <a:tr h="370840">
                <a:tc>
                  <a:txBody>
                    <a:bodyPr/>
                    <a:lstStyle/>
                    <a:p>
                      <a:r>
                        <a:rPr lang="en-US" dirty="0" smtClean="0"/>
                        <a:t>false</a:t>
                      </a:r>
                      <a:endParaRPr lang="en-US" dirty="0"/>
                    </a:p>
                  </a:txBody>
                  <a:tcPr/>
                </a:tc>
                <a:tc>
                  <a:txBody>
                    <a:bodyPr/>
                    <a:lstStyle/>
                    <a:p>
                      <a:r>
                        <a:rPr lang="en-US" dirty="0" smtClean="0"/>
                        <a:t>true</a:t>
                      </a:r>
                      <a:endParaRPr lang="en-US" dirty="0"/>
                    </a:p>
                  </a:txBody>
                  <a:tcPr/>
                </a:tc>
                <a:tc>
                  <a:txBody>
                    <a:bodyPr/>
                    <a:lstStyle/>
                    <a:p>
                      <a:r>
                        <a:rPr lang="en-US" dirty="0" smtClean="0"/>
                        <a:t>false</a:t>
                      </a:r>
                      <a:endParaRPr lang="en-US" dirty="0"/>
                    </a:p>
                  </a:txBody>
                  <a:tcPr/>
                </a:tc>
                <a:extLst>
                  <a:ext uri="{0D108BD9-81ED-4DB2-BD59-A6C34878D82A}">
                    <a16:rowId xmlns:a16="http://schemas.microsoft.com/office/drawing/2014/main" xmlns="" val="10003"/>
                  </a:ext>
                </a:extLst>
              </a:tr>
              <a:tr h="370840">
                <a:tc>
                  <a:txBody>
                    <a:bodyPr/>
                    <a:lstStyle/>
                    <a:p>
                      <a:r>
                        <a:rPr lang="en-US" dirty="0" smtClean="0"/>
                        <a:t>false</a:t>
                      </a:r>
                      <a:endParaRPr lang="en-US" dirty="0"/>
                    </a:p>
                  </a:txBody>
                  <a:tcPr/>
                </a:tc>
                <a:tc>
                  <a:txBody>
                    <a:bodyPr/>
                    <a:lstStyle/>
                    <a:p>
                      <a:r>
                        <a:rPr lang="en-US" dirty="0" smtClean="0"/>
                        <a:t>false</a:t>
                      </a:r>
                      <a:endParaRPr lang="en-US" dirty="0"/>
                    </a:p>
                  </a:txBody>
                  <a:tcPr/>
                </a:tc>
                <a:tc>
                  <a:txBody>
                    <a:bodyPr/>
                    <a:lstStyle/>
                    <a:p>
                      <a:r>
                        <a:rPr lang="en-US" dirty="0" smtClean="0"/>
                        <a:t>false</a:t>
                      </a:r>
                      <a:endParaRPr lang="en-US" dirty="0"/>
                    </a:p>
                  </a:txBody>
                  <a:tcPr/>
                </a:tc>
                <a:extLst>
                  <a:ext uri="{0D108BD9-81ED-4DB2-BD59-A6C34878D82A}">
                    <a16:rowId xmlns:a16="http://schemas.microsoft.com/office/drawing/2014/main" xmlns="" val="10004"/>
                  </a:ext>
                </a:extLst>
              </a:tr>
            </a:tbl>
          </a:graphicData>
        </a:graphic>
      </p:graphicFrame>
      <p:sp>
        <p:nvSpPr>
          <p:cNvPr id="5" name="TextBox 4"/>
          <p:cNvSpPr txBox="1"/>
          <p:nvPr/>
        </p:nvSpPr>
        <p:spPr>
          <a:xfrm>
            <a:off x="228600" y="4038600"/>
            <a:ext cx="8686800" cy="984885"/>
          </a:xfrm>
          <a:prstGeom prst="rect">
            <a:avLst/>
          </a:prstGeom>
          <a:noFill/>
        </p:spPr>
        <p:txBody>
          <a:bodyPr wrap="square" rtlCol="0">
            <a:spAutoFit/>
          </a:bodyPr>
          <a:lstStyle/>
          <a:p>
            <a:r>
              <a:rPr lang="en-US" sz="2000" dirty="0" smtClean="0">
                <a:latin typeface="Algerian" pitchFamily="82" charset="0"/>
              </a:rPr>
              <a:t>2. Logical OR (||)</a:t>
            </a:r>
          </a:p>
          <a:p>
            <a:r>
              <a:rPr lang="en-US" sz="2000" dirty="0" smtClean="0">
                <a:latin typeface="Cambria Math" pitchFamily="18" charset="0"/>
                <a:ea typeface="Cambria Math" pitchFamily="18" charset="0"/>
              </a:rPr>
              <a:t>          The OR operator returns true if at least one operand is true.</a:t>
            </a:r>
          </a:p>
          <a:p>
            <a:endParaRPr lang="en-US" dirty="0"/>
          </a:p>
        </p:txBody>
      </p:sp>
      <p:graphicFrame>
        <p:nvGraphicFramePr>
          <p:cNvPr id="7" name="Table 6"/>
          <p:cNvGraphicFramePr>
            <a:graphicFrameLocks noGrp="1"/>
          </p:cNvGraphicFramePr>
          <p:nvPr/>
        </p:nvGraphicFramePr>
        <p:xfrm>
          <a:off x="1295400" y="4927600"/>
          <a:ext cx="6096000" cy="1854200"/>
        </p:xfrm>
        <a:graphic>
          <a:graphicData uri="http://schemas.openxmlformats.org/drawingml/2006/table">
            <a:tbl>
              <a:tblPr firstRow="1" bandRow="1">
                <a:tableStyleId>{F5AB1C69-6EDB-4FF4-983F-18BD219EF322}</a:tableStyleId>
              </a:tblPr>
              <a:tblGrid>
                <a:gridCol w="2032000">
                  <a:extLst>
                    <a:ext uri="{9D8B030D-6E8A-4147-A177-3AD203B41FA5}">
                      <a16:colId xmlns:a16="http://schemas.microsoft.com/office/drawing/2014/main" xmlns="" val="20000"/>
                    </a:ext>
                  </a:extLst>
                </a:gridCol>
                <a:gridCol w="2032000">
                  <a:extLst>
                    <a:ext uri="{9D8B030D-6E8A-4147-A177-3AD203B41FA5}">
                      <a16:colId xmlns:a16="http://schemas.microsoft.com/office/drawing/2014/main" xmlns="" val="20001"/>
                    </a:ext>
                  </a:extLst>
                </a:gridCol>
                <a:gridCol w="2032000">
                  <a:extLst>
                    <a:ext uri="{9D8B030D-6E8A-4147-A177-3AD203B41FA5}">
                      <a16:colId xmlns:a16="http://schemas.microsoft.com/office/drawing/2014/main" xmlns="" val="20002"/>
                    </a:ext>
                  </a:extLst>
                </a:gridCol>
              </a:tblGrid>
              <a:tr h="370840">
                <a:tc>
                  <a:txBody>
                    <a:bodyPr/>
                    <a:lstStyle/>
                    <a:p>
                      <a:r>
                        <a:rPr lang="en-US" dirty="0" smtClean="0"/>
                        <a:t>Operand 1</a:t>
                      </a:r>
                      <a:endParaRPr lang="en-US" dirty="0"/>
                    </a:p>
                  </a:txBody>
                  <a:tcPr/>
                </a:tc>
                <a:tc>
                  <a:txBody>
                    <a:bodyPr/>
                    <a:lstStyle/>
                    <a:p>
                      <a:r>
                        <a:rPr lang="en-US" dirty="0" smtClean="0"/>
                        <a:t>Operand 2</a:t>
                      </a:r>
                      <a:endParaRPr lang="en-US" dirty="0"/>
                    </a:p>
                  </a:txBody>
                  <a:tcPr/>
                </a:tc>
                <a:tc>
                  <a:txBody>
                    <a:bodyPr/>
                    <a:lstStyle/>
                    <a:p>
                      <a:r>
                        <a:rPr lang="en-US" dirty="0" smtClean="0"/>
                        <a:t>Operand</a:t>
                      </a:r>
                      <a:r>
                        <a:rPr lang="en-US" baseline="0" dirty="0" smtClean="0"/>
                        <a:t> 1 || Op2</a:t>
                      </a:r>
                      <a:endParaRPr lang="en-US" dirty="0"/>
                    </a:p>
                  </a:txBody>
                  <a:tcPr/>
                </a:tc>
                <a:extLst>
                  <a:ext uri="{0D108BD9-81ED-4DB2-BD59-A6C34878D82A}">
                    <a16:rowId xmlns:a16="http://schemas.microsoft.com/office/drawing/2014/main" xmlns="" val="10000"/>
                  </a:ext>
                </a:extLst>
              </a:tr>
              <a:tr h="370840">
                <a:tc>
                  <a:txBody>
                    <a:bodyPr/>
                    <a:lstStyle/>
                    <a:p>
                      <a:r>
                        <a:rPr lang="en-US" dirty="0" smtClean="0"/>
                        <a:t>true</a:t>
                      </a:r>
                      <a:endParaRPr lang="en-US" dirty="0"/>
                    </a:p>
                  </a:txBody>
                  <a:tcPr/>
                </a:tc>
                <a:tc>
                  <a:txBody>
                    <a:bodyPr/>
                    <a:lstStyle/>
                    <a:p>
                      <a:r>
                        <a:rPr lang="en-US" dirty="0" smtClean="0"/>
                        <a:t>true</a:t>
                      </a:r>
                      <a:endParaRPr lang="en-US" dirty="0"/>
                    </a:p>
                  </a:txBody>
                  <a:tcPr/>
                </a:tc>
                <a:tc>
                  <a:txBody>
                    <a:bodyPr/>
                    <a:lstStyle/>
                    <a:p>
                      <a:r>
                        <a:rPr lang="en-US" dirty="0" smtClean="0"/>
                        <a:t>true</a:t>
                      </a:r>
                      <a:endParaRPr lang="en-US" dirty="0"/>
                    </a:p>
                  </a:txBody>
                  <a:tcPr/>
                </a:tc>
                <a:extLst>
                  <a:ext uri="{0D108BD9-81ED-4DB2-BD59-A6C34878D82A}">
                    <a16:rowId xmlns:a16="http://schemas.microsoft.com/office/drawing/2014/main" xmlns="" val="10001"/>
                  </a:ext>
                </a:extLst>
              </a:tr>
              <a:tr h="370840">
                <a:tc>
                  <a:txBody>
                    <a:bodyPr/>
                    <a:lstStyle/>
                    <a:p>
                      <a:r>
                        <a:rPr lang="en-US" dirty="0" smtClean="0"/>
                        <a:t>true</a:t>
                      </a:r>
                      <a:endParaRPr lang="en-US" dirty="0"/>
                    </a:p>
                  </a:txBody>
                  <a:tcPr/>
                </a:tc>
                <a:tc>
                  <a:txBody>
                    <a:bodyPr/>
                    <a:lstStyle/>
                    <a:p>
                      <a:r>
                        <a:rPr lang="en-US" dirty="0" smtClean="0"/>
                        <a:t>false</a:t>
                      </a:r>
                      <a:endParaRPr lang="en-US" dirty="0"/>
                    </a:p>
                  </a:txBody>
                  <a:tcPr/>
                </a:tc>
                <a:tc>
                  <a:txBody>
                    <a:bodyPr/>
                    <a:lstStyle/>
                    <a:p>
                      <a:r>
                        <a:rPr lang="en-US" dirty="0" smtClean="0"/>
                        <a:t>true</a:t>
                      </a:r>
                      <a:endParaRPr lang="en-US" dirty="0"/>
                    </a:p>
                  </a:txBody>
                  <a:tcPr/>
                </a:tc>
                <a:extLst>
                  <a:ext uri="{0D108BD9-81ED-4DB2-BD59-A6C34878D82A}">
                    <a16:rowId xmlns:a16="http://schemas.microsoft.com/office/drawing/2014/main" xmlns="" val="10002"/>
                  </a:ext>
                </a:extLst>
              </a:tr>
              <a:tr h="370840">
                <a:tc>
                  <a:txBody>
                    <a:bodyPr/>
                    <a:lstStyle/>
                    <a:p>
                      <a:r>
                        <a:rPr lang="en-US" dirty="0" smtClean="0"/>
                        <a:t>false</a:t>
                      </a:r>
                      <a:endParaRPr lang="en-US" dirty="0"/>
                    </a:p>
                  </a:txBody>
                  <a:tcPr/>
                </a:tc>
                <a:tc>
                  <a:txBody>
                    <a:bodyPr/>
                    <a:lstStyle/>
                    <a:p>
                      <a:r>
                        <a:rPr lang="en-US" dirty="0" smtClean="0"/>
                        <a:t>true</a:t>
                      </a:r>
                      <a:endParaRPr lang="en-US" dirty="0"/>
                    </a:p>
                  </a:txBody>
                  <a:tcPr/>
                </a:tc>
                <a:tc>
                  <a:txBody>
                    <a:bodyPr/>
                    <a:lstStyle/>
                    <a:p>
                      <a:r>
                        <a:rPr lang="en-US" dirty="0" smtClean="0"/>
                        <a:t>true</a:t>
                      </a:r>
                      <a:endParaRPr lang="en-US" dirty="0"/>
                    </a:p>
                  </a:txBody>
                  <a:tcPr/>
                </a:tc>
                <a:extLst>
                  <a:ext uri="{0D108BD9-81ED-4DB2-BD59-A6C34878D82A}">
                    <a16:rowId xmlns:a16="http://schemas.microsoft.com/office/drawing/2014/main" xmlns="" val="10003"/>
                  </a:ext>
                </a:extLst>
              </a:tr>
              <a:tr h="370840">
                <a:tc>
                  <a:txBody>
                    <a:bodyPr/>
                    <a:lstStyle/>
                    <a:p>
                      <a:r>
                        <a:rPr lang="en-US" dirty="0" smtClean="0"/>
                        <a:t>false</a:t>
                      </a:r>
                      <a:endParaRPr lang="en-US" dirty="0"/>
                    </a:p>
                  </a:txBody>
                  <a:tcPr/>
                </a:tc>
                <a:tc>
                  <a:txBody>
                    <a:bodyPr/>
                    <a:lstStyle/>
                    <a:p>
                      <a:r>
                        <a:rPr lang="en-US" dirty="0" smtClean="0"/>
                        <a:t>false</a:t>
                      </a:r>
                      <a:endParaRPr lang="en-US" dirty="0"/>
                    </a:p>
                  </a:txBody>
                  <a:tcPr/>
                </a:tc>
                <a:tc>
                  <a:txBody>
                    <a:bodyPr/>
                    <a:lstStyle/>
                    <a:p>
                      <a:r>
                        <a:rPr lang="en-US" dirty="0" smtClean="0"/>
                        <a:t>false</a:t>
                      </a:r>
                      <a:endParaRPr lang="en-US" dirty="0"/>
                    </a:p>
                  </a:txBody>
                  <a:tcPr/>
                </a:tc>
                <a:extLst>
                  <a:ext uri="{0D108BD9-81ED-4DB2-BD59-A6C34878D82A}">
                    <a16:rowId xmlns:a16="http://schemas.microsoft.com/office/drawing/2014/main" xmlns="" val="10004"/>
                  </a:ext>
                </a:extLst>
              </a:tr>
            </a:tbl>
          </a:graphicData>
        </a:graphic>
      </p:graphicFrame>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7"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900" decel="100000" fill="hold"/>
                                        <p:tgtEl>
                                          <p:spTgt spid="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537</TotalTime>
  <Words>2315</Words>
  <Application>Microsoft Office PowerPoint</Application>
  <PresentationFormat>On-screen Show (4:3)</PresentationFormat>
  <Paragraphs>313</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Algerian</vt:lpstr>
      <vt:lpstr>Arial</vt:lpstr>
      <vt:lpstr>Cambria Math</vt:lpstr>
      <vt:lpstr>Constantia</vt:lpstr>
      <vt:lpstr>Wingdings</vt:lpstr>
      <vt:lpstr>Wingdings 2</vt:lpstr>
      <vt:lpstr>Flow</vt:lpstr>
      <vt:lpstr>     An overview of JavaScript Operators</vt:lpstr>
      <vt:lpstr>Introduction to Operators</vt:lpstr>
      <vt:lpstr>PowerPoint Presentation</vt:lpstr>
      <vt:lpstr>Arithmetic Operators:</vt:lpstr>
      <vt:lpstr>Examples of Arithmetic Operators</vt:lpstr>
      <vt:lpstr>Comparison Operators</vt:lpstr>
      <vt:lpstr>Examples of Comparison operators</vt:lpstr>
      <vt:lpstr>Logical Operators</vt:lpstr>
      <vt:lpstr>PowerPoint Presentation</vt:lpstr>
      <vt:lpstr>PowerPoint Presentation</vt:lpstr>
      <vt:lpstr>Assignment Operators</vt:lpstr>
      <vt:lpstr>Examples of Assignment Operators:</vt:lpstr>
      <vt:lpstr>Unary Operators</vt:lpstr>
      <vt:lpstr>Example of Unary Operators</vt:lpstr>
      <vt:lpstr>Type Operators</vt:lpstr>
      <vt:lpstr>Ternary Operators</vt:lpstr>
      <vt:lpstr>Bitwise Operators</vt:lpstr>
      <vt:lpstr>Example of Bitwise Operators</vt:lpstr>
      <vt:lpstr>PowerPoint Presentation</vt:lpstr>
      <vt:lpstr>String Operators</vt:lpstr>
      <vt:lpstr>PowerPoint Presentation</vt:lpstr>
      <vt:lpstr>Operators Precedence:</vt:lpstr>
      <vt:lpstr>PowerPoint Presentation</vt:lpstr>
      <vt:lpstr>PowerPoint Presentation</vt:lpstr>
      <vt:lpstr>Operators Precedence:</vt:lpstr>
      <vt:lpstr>PowerPoint Presentation</vt:lpstr>
      <vt:lpstr>       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TOSHIBA</dc:creator>
  <cp:lastModifiedBy>Administrator</cp:lastModifiedBy>
  <cp:revision>66</cp:revision>
  <dcterms:created xsi:type="dcterms:W3CDTF">2024-08-28T10:05:06Z</dcterms:created>
  <dcterms:modified xsi:type="dcterms:W3CDTF">2024-09-25T07:33:40Z</dcterms:modified>
</cp:coreProperties>
</file>